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5"/>
  </p:notesMasterIdLst>
  <p:sldIdLst>
    <p:sldId id="338" r:id="rId2"/>
    <p:sldId id="486" r:id="rId3"/>
    <p:sldId id="473" r:id="rId4"/>
    <p:sldId id="533" r:id="rId5"/>
    <p:sldId id="474" r:id="rId6"/>
    <p:sldId id="257" r:id="rId7"/>
    <p:sldId id="480" r:id="rId8"/>
    <p:sldId id="258" r:id="rId9"/>
    <p:sldId id="259" r:id="rId10"/>
    <p:sldId id="260" r:id="rId11"/>
    <p:sldId id="261" r:id="rId12"/>
    <p:sldId id="421" r:id="rId13"/>
    <p:sldId id="481" r:id="rId14"/>
    <p:sldId id="475" r:id="rId15"/>
    <p:sldId id="476" r:id="rId16"/>
    <p:sldId id="477" r:id="rId17"/>
    <p:sldId id="478" r:id="rId18"/>
    <p:sldId id="479" r:id="rId19"/>
    <p:sldId id="482" r:id="rId20"/>
    <p:sldId id="542" r:id="rId21"/>
    <p:sldId id="543" r:id="rId22"/>
    <p:sldId id="483" r:id="rId23"/>
    <p:sldId id="484" r:id="rId24"/>
    <p:sldId id="360" r:id="rId25"/>
    <p:sldId id="424" r:id="rId26"/>
    <p:sldId id="425" r:id="rId27"/>
    <p:sldId id="515" r:id="rId28"/>
    <p:sldId id="545" r:id="rId29"/>
    <p:sldId id="497" r:id="rId30"/>
    <p:sldId id="540" r:id="rId31"/>
    <p:sldId id="534" r:id="rId32"/>
    <p:sldId id="535" r:id="rId33"/>
    <p:sldId id="547" r:id="rId34"/>
    <p:sldId id="536" r:id="rId35"/>
    <p:sldId id="539" r:id="rId36"/>
    <p:sldId id="516" r:id="rId37"/>
    <p:sldId id="532" r:id="rId38"/>
    <p:sldId id="408" r:id="rId39"/>
    <p:sldId id="286" r:id="rId40"/>
    <p:sldId id="288" r:id="rId41"/>
    <p:sldId id="417" r:id="rId42"/>
    <p:sldId id="290" r:id="rId43"/>
    <p:sldId id="283" r:id="rId44"/>
    <p:sldId id="518" r:id="rId45"/>
    <p:sldId id="521" r:id="rId46"/>
    <p:sldId id="522" r:id="rId47"/>
    <p:sldId id="352" r:id="rId48"/>
    <p:sldId id="292" r:id="rId49"/>
    <p:sldId id="414" r:id="rId50"/>
    <p:sldId id="469" r:id="rId51"/>
    <p:sldId id="520" r:id="rId52"/>
    <p:sldId id="273" r:id="rId53"/>
    <p:sldId id="498" r:id="rId54"/>
    <p:sldId id="461" r:id="rId55"/>
    <p:sldId id="463" r:id="rId56"/>
    <p:sldId id="499" r:id="rId57"/>
    <p:sldId id="500" r:id="rId58"/>
    <p:sldId id="501" r:id="rId59"/>
    <p:sldId id="526" r:id="rId60"/>
    <p:sldId id="527" r:id="rId61"/>
    <p:sldId id="529" r:id="rId62"/>
    <p:sldId id="530" r:id="rId63"/>
    <p:sldId id="531" r:id="rId64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120343-60E7-4F28-A75F-7C6B4363568B}" v="4" dt="2026-10-11T11:31:44.6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el Chadt" userId="5f61c534e5865416" providerId="LiveId" clId="{2FE48432-6D39-4126-A682-B433C3D72479}"/>
    <pc:docChg chg="addSld delSld modSld">
      <pc:chgData name="Karel Chadt" userId="5f61c534e5865416" providerId="LiveId" clId="{2FE48432-6D39-4126-A682-B433C3D72479}" dt="2026-10-11T11:31:44.673" v="7"/>
      <pc:docMkLst>
        <pc:docMk/>
      </pc:docMkLst>
      <pc:sldChg chg="del">
        <pc:chgData name="Karel Chadt" userId="5f61c534e5865416" providerId="LiveId" clId="{2FE48432-6D39-4126-A682-B433C3D72479}" dt="2026-10-11T11:21:58.203" v="0" actId="2696"/>
        <pc:sldMkLst>
          <pc:docMk/>
          <pc:sldMk cId="179429085" sldId="273"/>
        </pc:sldMkLst>
      </pc:sldChg>
      <pc:sldChg chg="add">
        <pc:chgData name="Karel Chadt" userId="5f61c534e5865416" providerId="LiveId" clId="{2FE48432-6D39-4126-A682-B433C3D72479}" dt="2026-10-11T11:22:12.159" v="1"/>
        <pc:sldMkLst>
          <pc:docMk/>
          <pc:sldMk cId="4232309958" sldId="273"/>
        </pc:sldMkLst>
      </pc:sldChg>
      <pc:sldChg chg="del">
        <pc:chgData name="Karel Chadt" userId="5f61c534e5865416" providerId="LiveId" clId="{2FE48432-6D39-4126-A682-B433C3D72479}" dt="2026-10-11T11:28:30.775" v="2" actId="2696"/>
        <pc:sldMkLst>
          <pc:docMk/>
          <pc:sldMk cId="0" sldId="283"/>
        </pc:sldMkLst>
      </pc:sldChg>
      <pc:sldChg chg="add">
        <pc:chgData name="Karel Chadt" userId="5f61c534e5865416" providerId="LiveId" clId="{2FE48432-6D39-4126-A682-B433C3D72479}" dt="2026-10-11T11:28:40.680" v="3"/>
        <pc:sldMkLst>
          <pc:docMk/>
          <pc:sldMk cId="1961038434" sldId="283"/>
        </pc:sldMkLst>
      </pc:sldChg>
      <pc:sldChg chg="del">
        <pc:chgData name="Karel Chadt" userId="5f61c534e5865416" providerId="LiveId" clId="{2FE48432-6D39-4126-A682-B433C3D72479}" dt="2026-10-11T11:28:30.775" v="2" actId="2696"/>
        <pc:sldMkLst>
          <pc:docMk/>
          <pc:sldMk cId="0" sldId="290"/>
        </pc:sldMkLst>
      </pc:sldChg>
      <pc:sldChg chg="add">
        <pc:chgData name="Karel Chadt" userId="5f61c534e5865416" providerId="LiveId" clId="{2FE48432-6D39-4126-A682-B433C3D72479}" dt="2026-10-11T11:28:40.680" v="3"/>
        <pc:sldMkLst>
          <pc:docMk/>
          <pc:sldMk cId="252917512" sldId="290"/>
        </pc:sldMkLst>
      </pc:sldChg>
      <pc:sldChg chg="del">
        <pc:chgData name="Karel Chadt" userId="5f61c534e5865416" providerId="LiveId" clId="{2FE48432-6D39-4126-A682-B433C3D72479}" dt="2026-10-11T11:28:30.775" v="2" actId="2696"/>
        <pc:sldMkLst>
          <pc:docMk/>
          <pc:sldMk cId="0" sldId="352"/>
        </pc:sldMkLst>
      </pc:sldChg>
      <pc:sldChg chg="add">
        <pc:chgData name="Karel Chadt" userId="5f61c534e5865416" providerId="LiveId" clId="{2FE48432-6D39-4126-A682-B433C3D72479}" dt="2026-10-11T11:28:40.680" v="3"/>
        <pc:sldMkLst>
          <pc:docMk/>
          <pc:sldMk cId="1544977162" sldId="352"/>
        </pc:sldMkLst>
      </pc:sldChg>
      <pc:sldChg chg="del">
        <pc:chgData name="Karel Chadt" userId="5f61c534e5865416" providerId="LiveId" clId="{2FE48432-6D39-4126-A682-B433C3D72479}" dt="2026-10-11T11:28:30.775" v="2" actId="2696"/>
        <pc:sldMkLst>
          <pc:docMk/>
          <pc:sldMk cId="882737937" sldId="518"/>
        </pc:sldMkLst>
      </pc:sldChg>
      <pc:sldChg chg="add">
        <pc:chgData name="Karel Chadt" userId="5f61c534e5865416" providerId="LiveId" clId="{2FE48432-6D39-4126-A682-B433C3D72479}" dt="2026-10-11T11:28:40.680" v="3"/>
        <pc:sldMkLst>
          <pc:docMk/>
          <pc:sldMk cId="1595911338" sldId="518"/>
        </pc:sldMkLst>
      </pc:sldChg>
      <pc:sldChg chg="del">
        <pc:chgData name="Karel Chadt" userId="5f61c534e5865416" providerId="LiveId" clId="{2FE48432-6D39-4126-A682-B433C3D72479}" dt="2026-10-11T11:30:29.339" v="4" actId="2696"/>
        <pc:sldMkLst>
          <pc:docMk/>
          <pc:sldMk cId="2779604018" sldId="520"/>
        </pc:sldMkLst>
      </pc:sldChg>
      <pc:sldChg chg="add del">
        <pc:chgData name="Karel Chadt" userId="5f61c534e5865416" providerId="LiveId" clId="{2FE48432-6D39-4126-A682-B433C3D72479}" dt="2026-10-11T11:31:31.132" v="6" actId="2696"/>
        <pc:sldMkLst>
          <pc:docMk/>
          <pc:sldMk cId="3912086781" sldId="520"/>
        </pc:sldMkLst>
      </pc:sldChg>
      <pc:sldChg chg="add">
        <pc:chgData name="Karel Chadt" userId="5f61c534e5865416" providerId="LiveId" clId="{2FE48432-6D39-4126-A682-B433C3D72479}" dt="2026-10-11T11:31:44.673" v="7"/>
        <pc:sldMkLst>
          <pc:docMk/>
          <pc:sldMk cId="4151002785" sldId="520"/>
        </pc:sldMkLst>
      </pc:sldChg>
      <pc:sldChg chg="add">
        <pc:chgData name="Karel Chadt" userId="5f61c534e5865416" providerId="LiveId" clId="{2FE48432-6D39-4126-A682-B433C3D72479}" dt="2026-10-11T11:28:40.680" v="3"/>
        <pc:sldMkLst>
          <pc:docMk/>
          <pc:sldMk cId="76142036" sldId="521"/>
        </pc:sldMkLst>
      </pc:sldChg>
      <pc:sldChg chg="del">
        <pc:chgData name="Karel Chadt" userId="5f61c534e5865416" providerId="LiveId" clId="{2FE48432-6D39-4126-A682-B433C3D72479}" dt="2026-10-11T11:28:30.775" v="2" actId="2696"/>
        <pc:sldMkLst>
          <pc:docMk/>
          <pc:sldMk cId="1570667628" sldId="521"/>
        </pc:sldMkLst>
      </pc:sldChg>
      <pc:sldChg chg="del">
        <pc:chgData name="Karel Chadt" userId="5f61c534e5865416" providerId="LiveId" clId="{2FE48432-6D39-4126-A682-B433C3D72479}" dt="2026-10-11T11:28:30.775" v="2" actId="2696"/>
        <pc:sldMkLst>
          <pc:docMk/>
          <pc:sldMk cId="2530613408" sldId="522"/>
        </pc:sldMkLst>
      </pc:sldChg>
      <pc:sldChg chg="add">
        <pc:chgData name="Karel Chadt" userId="5f61c534e5865416" providerId="LiveId" clId="{2FE48432-6D39-4126-A682-B433C3D72479}" dt="2026-10-11T11:28:40.680" v="3"/>
        <pc:sldMkLst>
          <pc:docMk/>
          <pc:sldMk cId="3383255111" sldId="52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E228C968-4A82-90AE-96E8-EE7FB5B4CDA3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862DDB9-E3A2-DCEB-42B9-38D73C49F499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fld id="{FC191090-FF55-47D2-9286-0E40DC459980}" type="datetime1">
              <a:rPr lang="cs-CZ"/>
              <a:pPr lvl="0"/>
              <a:t>11.10.2026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B52E3475-5A2D-10CE-6A33-14506FB83B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EA2FB083-93DE-4585-FE98-DFF41DFCBC1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E6DEE57-ABF9-BFAA-CFD3-708225DB8099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40ED7A8-C1D4-ACB0-5EB6-925340E6D5D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fld id="{41AE71A2-84A7-49D6-82A0-64F63AE89D38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5286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s-CZ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s-CZ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s-CZ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s-CZ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cs-CZ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Zkoumat z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41AE71A2-84A7-49D6-82A0-64F63AE89D38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71735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86E9C4CB-625A-72D8-601B-8CF7D0F3CA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B08C38C-630C-61F5-CABA-DB77C02207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6FA5855-9C65-4D78-2DDF-A40CAF95FF9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96F122F-3030-4F3A-94BF-6D061B757555}" type="slidenum">
              <a:t>5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AAB2037-5B4D-A5EC-4E2A-E0F2FAD97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15BB9D7-AED6-221D-A4D2-6938AFE31CE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B7F0E5B-A924-51C6-651F-A20D9620B57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CEBBBB4-6C0D-477B-805B-4503AAB85E49}" type="slidenum">
              <a:t>6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FA39085-C95D-6958-CD82-2AB067C6D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5604B6F-65CD-A420-983B-9844E448258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63FB07E-FA4E-AED9-7F21-1F573786E8B1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D268866-F019-4339-893E-1D24C11133D1}" type="slidenum">
              <a:t>7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B092F47-7CE4-E96B-DBE7-EA4B531978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957E2D1-8B4F-413C-32EF-4D5904648EE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64A0A9B-3E20-BBEF-508A-DA7D18A5E014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E2ABE2E-7231-44FE-9F6C-B01D03FFF733}" type="slidenum">
              <a:t>8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EA79438-2083-A877-E8A5-890DBD61BE26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5337727-8579-40B2-8DAE-F48DB2F9C05C}" type="slidenum">
              <a:t>13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A04DF0-650E-3551-CB89-AC8F29D15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E86561-D63A-A99B-EC9B-EA94A943F2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714AEEB8-CBEE-C093-5EDC-BBF9C77CF81B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3DE7C61-EE54-4CB5-8EF5-12FB65502D41}" type="slidenum">
              <a:t>14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3D1EC1-74DE-5EC3-0CC4-95DA483661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C813309-CBC2-D70B-E967-B84DBE8A212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6B5CAA9F-3066-5FC4-099B-F75CCB543917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95C6579-0C86-4D9C-AA4D-9E20F9B1DCDC}" type="slidenum">
              <a:t>15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A9EBCF-E6A7-9746-23C8-CA640D541A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09D41D-5B17-CB55-FA1A-D3D7C3D142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2AB45A43-7A1E-DE65-17F4-24A374936915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A9E2F56-0630-4A21-A067-95B42ED96EFD}" type="slidenum">
              <a:t>16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1B3979-CAE8-1413-8C70-0E1329CC7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EEF5F3-5787-2E98-61B7-6682F157D9A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0F719489-3855-953B-13DF-47627F8261FC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5F21DB4-57AE-4197-9389-908C434FAED4}" type="slidenum">
              <a:t>17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C7A7C-D273-EA71-0DE3-D1931A139E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248736-B032-4796-F6D5-BF56CA88255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C06CA7F7-EEE8-8192-560E-A649A359922B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7E37D6E-E605-44F1-81AB-E40A9C5DF526}" type="slidenum">
              <a:t>18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5897FE-68B4-D755-2695-7422105DD3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8A7E683-B3A2-637B-4C29-800CAED5BE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8D8398F4-D5BC-D984-C293-7D284B42AAA8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636DBEC-39E8-45AF-91BA-A6E89B1D93FF}" type="slidenum">
              <a:t>38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31FADF-E1BE-8779-550A-0F5F4A78C1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2C816C-D993-1AB0-4A0F-E77C8B5C7E4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09607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8FF937A-34DF-FD76-0698-E6415FCA1D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D3F1B38-E4AD-8C04-86E0-DEC8E64BCCB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66E0AED-CAEF-9431-0D64-518F32AC037A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8F9389D-4652-415E-880E-918AD727505D}" type="slidenum">
              <a:t>50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AE610E5-4215-C4AD-57AB-C328029A53E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6FDF019C-20F0-8A24-E0EA-FD6CDF890FA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AA5F2D6-B7C0-5CA6-6CD3-227838FE31D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>
          <a:xfrm>
            <a:off x="719669" y="5045997"/>
            <a:ext cx="2663272" cy="47624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2013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42534B-9535-8023-0511-972C1D1A8B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33E74CE-96EB-41B8-831C-CC348F2B5D38}" type="slidenum">
              <a:t>‹#›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AF217214-7989-0E67-0F09-78A5D47C264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2000" b="0" i="0" u="none" strike="noStrike" kern="1200" cap="none" spc="0" baseline="0">
                <a:solidFill>
                  <a:srgbClr val="000066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4609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7CE04F3-C5C8-9AC7-AB9D-C6EDF7FFB48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6D80AF8A-F7E9-71DD-0E7E-C761936049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2013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2E65EDE-832E-A868-9472-D7758F9BC1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AF216CF-1E7D-48B5-A9E7-4F6B701DBE19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750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73DECC-816E-80E3-97AF-ACFB070259A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85621F1-8E7F-D8D2-22F0-340F0DA0B91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2013</a:t>
            </a:r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671D906-A677-6F29-2629-DC5313C451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42603B-FB54-4D5D-A951-7F85A7EC05DF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4820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648353-2581-DAF8-2A78-AEF571910CF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3656177-638F-A71D-1B4B-06521DE31DC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557342"/>
            <a:ext cx="5384801" cy="4176714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6066BD52-D613-15F0-7D40-9DF84E1F732C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307668" y="1557342"/>
            <a:ext cx="5384801" cy="4176714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F1794D5-5162-9258-9E9B-5299689E0F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1EB617-9421-B7DF-3374-98DDF8BDBFC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endParaRPr 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050159-3D12-3178-7995-1A7F23E355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9554B72-C764-436A-8C49-874526CF149C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2345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4E6D3ADE-4ADE-7EC4-5185-6F46EAC21A3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D74209C-5B53-DA29-7FAB-6A28C05E34D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endParaRPr 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0CEF065-B6C5-0FF4-7FC4-11B537716A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ED20802-F02C-4458-A168-A1317046B015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0586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3FB63880-784E-A56A-7FE7-06ECCB1A0C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/>
            <a:r>
              <a:rPr lang="cs-CZ"/>
              <a:t>Vznik a vývoj vědecké psychologie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7ED1835-10F8-FE4B-E843-E5B2E2517C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9669" y="1557342"/>
            <a:ext cx="10972800" cy="41767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grpSp>
        <p:nvGrpSpPr>
          <p:cNvPr id="4" name="Group 7">
            <a:extLst>
              <a:ext uri="{FF2B5EF4-FFF2-40B4-BE49-F238E27FC236}">
                <a16:creationId xmlns:a16="http://schemas.microsoft.com/office/drawing/2014/main" id="{F63723FB-B03F-CA19-7FEA-BD3DFF6922F4}"/>
              </a:ext>
            </a:extLst>
          </p:cNvPr>
          <p:cNvGrpSpPr/>
          <p:nvPr/>
        </p:nvGrpSpPr>
        <p:grpSpPr>
          <a:xfrm>
            <a:off x="334432" y="6136"/>
            <a:ext cx="11523131" cy="6453184"/>
            <a:chOff x="334432" y="6136"/>
            <a:chExt cx="11523131" cy="6453184"/>
          </a:xfrm>
        </p:grpSpPr>
        <p:sp>
          <p:nvSpPr>
            <p:cNvPr id="5" name="AutoShape 8">
              <a:extLst>
                <a:ext uri="{FF2B5EF4-FFF2-40B4-BE49-F238E27FC236}">
                  <a16:creationId xmlns:a16="http://schemas.microsoft.com/office/drawing/2014/main" id="{874BF037-37EC-B7FA-02B6-3919588C90A2}"/>
                </a:ext>
              </a:extLst>
            </p:cNvPr>
            <p:cNvSpPr/>
            <p:nvPr/>
          </p:nvSpPr>
          <p:spPr>
            <a:xfrm>
              <a:off x="334432" y="626848"/>
              <a:ext cx="11523131" cy="5832472"/>
            </a:xfrm>
            <a:custGeom>
              <a:avLst>
                <a:gd name="f0" fmla="val 1364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76196">
              <a:solidFill>
                <a:srgbClr val="D82E23"/>
              </a:solidFill>
              <a:prstDash val="solid"/>
              <a:round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  <p:sp>
          <p:nvSpPr>
            <p:cNvPr id="6" name="AutoShape 10">
              <a:extLst>
                <a:ext uri="{FF2B5EF4-FFF2-40B4-BE49-F238E27FC236}">
                  <a16:creationId xmlns:a16="http://schemas.microsoft.com/office/drawing/2014/main" id="{24472E18-DDEE-F9CC-3751-56C6EF0094B5}"/>
                </a:ext>
              </a:extLst>
            </p:cNvPr>
            <p:cNvSpPr/>
            <p:nvPr/>
          </p:nvSpPr>
          <p:spPr>
            <a:xfrm rot="10799991">
              <a:off x="9768416" y="6136"/>
              <a:ext cx="1223430" cy="1223960"/>
            </a:xfrm>
            <a:custGeom>
              <a:avLst/>
              <a:gdLst>
                <a:gd name="f0" fmla="val 10800000"/>
                <a:gd name="f1" fmla="val 5400000"/>
                <a:gd name="f2" fmla="val 180"/>
                <a:gd name="f3" fmla="val w"/>
                <a:gd name="f4" fmla="val h"/>
                <a:gd name="f5" fmla="val 0"/>
                <a:gd name="f6" fmla="val 21600"/>
                <a:gd name="f7" fmla="val 1317"/>
                <a:gd name="f8" fmla="val 10688"/>
                <a:gd name="f9" fmla="val 1378"/>
                <a:gd name="f10" fmla="val 5494"/>
                <a:gd name="f11" fmla="val 5606"/>
                <a:gd name="f12" fmla="val 1316"/>
                <a:gd name="f13" fmla="val 10800"/>
                <a:gd name="f14" fmla="val 15993"/>
                <a:gd name="f15" fmla="val 20221"/>
                <a:gd name="f16" fmla="val 20282"/>
                <a:gd name="f17" fmla="val 21599"/>
                <a:gd name="f18" fmla="val 10672"/>
                <a:gd name="f19" fmla="val 21529"/>
                <a:gd name="f20" fmla="val 4757"/>
                <a:gd name="f21" fmla="val 16714"/>
                <a:gd name="f22" fmla="val -1"/>
                <a:gd name="f23" fmla="val 10799"/>
                <a:gd name="f24" fmla="val 4885"/>
                <a:gd name="f25" fmla="val 70"/>
                <a:gd name="f26" fmla="+- 0 0 -90"/>
                <a:gd name="f27" fmla="*/ f3 1 21600"/>
                <a:gd name="f28" fmla="*/ f4 1 21600"/>
                <a:gd name="f29" fmla="val f5"/>
                <a:gd name="f30" fmla="val f6"/>
                <a:gd name="f31" fmla="*/ f26 f0 1"/>
                <a:gd name="f32" fmla="+- f30 0 f29"/>
                <a:gd name="f33" fmla="*/ f31 1 f2"/>
                <a:gd name="f34" fmla="*/ f32 1 21600"/>
                <a:gd name="f35" fmla="*/ 0 f32 1"/>
                <a:gd name="f36" fmla="*/ 420 f32 1"/>
                <a:gd name="f37" fmla="*/ 21180 f32 1"/>
                <a:gd name="f38" fmla="*/ 13391 f32 1"/>
                <a:gd name="f39" fmla="+- f33 0 f1"/>
                <a:gd name="f40" fmla="*/ f35 1 21600"/>
                <a:gd name="f41" fmla="*/ f36 1 21600"/>
                <a:gd name="f42" fmla="*/ f37 1 21600"/>
                <a:gd name="f43" fmla="*/ f38 1 21600"/>
                <a:gd name="f44" fmla="*/ f40 1 f34"/>
                <a:gd name="f45" fmla="*/ f41 1 f34"/>
                <a:gd name="f46" fmla="*/ f42 1 f34"/>
                <a:gd name="f47" fmla="*/ f43 1 f34"/>
                <a:gd name="f48" fmla="*/ f45 f27 1"/>
                <a:gd name="f49" fmla="*/ f46 f27 1"/>
                <a:gd name="f50" fmla="*/ f47 f28 1"/>
                <a:gd name="f51" fmla="*/ f44 f28 1"/>
                <a:gd name="f52" fmla="*/ f44 f27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39">
                  <a:pos x="f52" y="f51"/>
                </a:cxn>
                <a:cxn ang="f39">
                  <a:pos x="f52" y="f51"/>
                </a:cxn>
                <a:cxn ang="f39">
                  <a:pos x="f52" y="f51"/>
                </a:cxn>
                <a:cxn ang="f39">
                  <a:pos x="f52" y="f51"/>
                </a:cxn>
              </a:cxnLst>
              <a:rect l="f48" t="f51" r="f49" b="f50"/>
              <a:pathLst>
                <a:path w="21600" h="21600">
                  <a:moveTo>
                    <a:pt x="f7" y="f8"/>
                  </a:moveTo>
                  <a:cubicBezTo>
                    <a:pt x="f9" y="f10"/>
                    <a:pt x="f11" y="f12"/>
                    <a:pt x="f13" y="f7"/>
                  </a:cubicBezTo>
                  <a:cubicBezTo>
                    <a:pt x="f14" y="f7"/>
                    <a:pt x="f15" y="f10"/>
                    <a:pt x="f16" y="f8"/>
                  </a:cubicBezTo>
                  <a:lnTo>
                    <a:pt x="f17" y="f18"/>
                  </a:lnTo>
                  <a:cubicBezTo>
                    <a:pt x="f19" y="f20"/>
                    <a:pt x="f21" y="f22"/>
                    <a:pt x="f23" y="f5"/>
                  </a:cubicBezTo>
                  <a:cubicBezTo>
                    <a:pt x="f24" y="f5"/>
                    <a:pt x="f25" y="f20"/>
                    <a:pt x="f5" y="f18"/>
                  </a:cubicBezTo>
                  <a:lnTo>
                    <a:pt x="f7" y="f8"/>
                  </a:lnTo>
                  <a:close/>
                </a:path>
              </a:pathLst>
            </a:custGeom>
            <a:solidFill>
              <a:srgbClr val="D82E23"/>
            </a:solidFill>
            <a:ln w="9528">
              <a:solidFill>
                <a:srgbClr val="D82E23"/>
              </a:solidFill>
              <a:prstDash val="solid"/>
              <a:miter/>
            </a:ln>
          </p:spPr>
          <p:txBody>
            <a:bodyPr vert="horz" wrap="none" lIns="91440" tIns="45720" rIns="91440" bIns="45720" anchor="ctr" anchorCtr="0" compatLnSpc="1">
              <a:noAutofit/>
            </a:bodyPr>
            <a:lstStyle/>
            <a:p>
              <a:pPr marL="0" marR="0" lvl="0" indent="0" algn="l" defTabSz="914400" rtl="0" fontAlgn="auto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endParaRPr>
            </a:p>
          </p:txBody>
        </p:sp>
      </p:grpSp>
      <p:sp>
        <p:nvSpPr>
          <p:cNvPr id="7" name="AutoShape 12">
            <a:extLst>
              <a:ext uri="{FF2B5EF4-FFF2-40B4-BE49-F238E27FC236}">
                <a16:creationId xmlns:a16="http://schemas.microsoft.com/office/drawing/2014/main" id="{EBC82B28-A958-A5B1-ADB9-58811C09D0E6}"/>
              </a:ext>
            </a:extLst>
          </p:cNvPr>
          <p:cNvSpPr/>
          <p:nvPr/>
        </p:nvSpPr>
        <p:spPr>
          <a:xfrm>
            <a:off x="624416" y="5734046"/>
            <a:ext cx="10943164" cy="574672"/>
          </a:xfrm>
          <a:custGeom>
            <a:avLst>
              <a:gd name="f0" fmla="val 6146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77C4F1"/>
          </a:solidFill>
          <a:ln w="28575">
            <a:solidFill>
              <a:srgbClr val="D82E23"/>
            </a:solidFill>
            <a:prstDash val="solid"/>
            <a:round/>
          </a:ln>
        </p:spPr>
        <p:txBody>
          <a:bodyPr vert="horz" wrap="non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D4D2B2A-DB08-3A3B-645D-47C806A86E8F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624416" y="5805489"/>
            <a:ext cx="266327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2000" b="0" i="0" u="none" strike="noStrike" kern="1200" cap="none" spc="0" baseline="0">
                <a:solidFill>
                  <a:srgbClr val="28146F"/>
                </a:solidFill>
                <a:uFillTx/>
                <a:latin typeface="Arial"/>
                <a:cs typeface="Arial"/>
              </a:defRPr>
            </a:lvl1pPr>
          </a:lstStyle>
          <a:p>
            <a:pPr lvl="0"/>
            <a:r>
              <a:rPr lang="cs-CZ"/>
              <a:t>2013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CFBAA7B-0AF0-4927-9EAC-737D975E0DC0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cs-CZ" sz="2000" b="0" i="0" u="none" strike="noStrike" kern="1200" cap="none" spc="0" baseline="0">
                <a:solidFill>
                  <a:srgbClr val="250D68"/>
                </a:solidFill>
                <a:uFillTx/>
                <a:latin typeface="Arial" pitchFamily="34"/>
                <a:cs typeface="Arial" pitchFamily="34"/>
              </a:defRPr>
            </a:lvl1pPr>
          </a:lstStyle>
          <a:p>
            <a:pPr lvl="0"/>
            <a:fld id="{7928533D-B0AA-430C-8E13-5C59DA888A50}" type="slidenum">
              <a:t>‹#›</a:t>
            </a:fld>
            <a:endParaRPr lang="cs-CZ"/>
          </a:p>
        </p:txBody>
      </p:sp>
      <p:pic>
        <p:nvPicPr>
          <p:cNvPr id="10" name="Obrázek 1">
            <a:extLst>
              <a:ext uri="{FF2B5EF4-FFF2-40B4-BE49-F238E27FC236}">
                <a16:creationId xmlns:a16="http://schemas.microsoft.com/office/drawing/2014/main" id="{D8CE7346-B9D0-0F70-E8F7-408655A1B48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-2287"/>
          <a:stretch>
            <a:fillRect/>
          </a:stretch>
        </p:blipFill>
        <p:spPr>
          <a:xfrm>
            <a:off x="9840416" y="43049"/>
            <a:ext cx="1080116" cy="108004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marL="0" marR="0" lvl="0" indent="0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cs-CZ" sz="3600" b="0" i="0" u="none" strike="noStrike" kern="0" cap="none" spc="0" baseline="0">
          <a:solidFill>
            <a:srgbClr val="28146F"/>
          </a:solidFill>
          <a:uFillTx/>
          <a:latin typeface="Arial"/>
          <a:cs typeface="Arial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Clr>
          <a:srgbClr val="40B0FF"/>
        </a:buClr>
        <a:buSzPct val="80000"/>
        <a:buFont typeface="Wingdings" pitchFamily="2"/>
        <a:buChar char="§"/>
        <a:tabLst/>
        <a:defRPr lang="cs-CZ" sz="3200" b="0" i="0" u="none" strike="noStrike" kern="0" cap="none" spc="0" baseline="0">
          <a:solidFill>
            <a:srgbClr val="000000"/>
          </a:solidFill>
          <a:uFillTx/>
          <a:latin typeface="Arial"/>
          <a:cs typeface="Arial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Clr>
          <a:srgbClr val="40B0FF"/>
        </a:buClr>
        <a:buSzPct val="60000"/>
        <a:buFont typeface="Arial" pitchFamily="34"/>
        <a:buChar char="►"/>
        <a:tabLst/>
        <a:defRPr lang="cs-CZ" sz="2800" b="0" i="0" u="none" strike="noStrike" kern="0" cap="none" spc="0" baseline="0">
          <a:solidFill>
            <a:srgbClr val="000000"/>
          </a:solidFill>
          <a:uFillTx/>
          <a:latin typeface="Arial"/>
          <a:cs typeface="Arial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Clr>
          <a:srgbClr val="40B0FF"/>
        </a:buClr>
        <a:buSzPct val="100000"/>
        <a:buChar char="•"/>
        <a:tabLst/>
        <a:defRPr lang="cs-CZ" sz="2400" b="0" i="0" u="none" strike="noStrike" kern="0" cap="none" spc="0" baseline="0">
          <a:solidFill>
            <a:srgbClr val="000000"/>
          </a:solidFill>
          <a:uFillTx/>
          <a:latin typeface="Arial"/>
          <a:cs typeface="Arial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Char char="–"/>
        <a:tabLst/>
        <a:defRPr lang="cs-CZ" sz="2000" b="0" i="0" u="none" strike="noStrike" kern="0" cap="none" spc="0" baseline="0">
          <a:solidFill>
            <a:srgbClr val="000000"/>
          </a:solidFill>
          <a:uFillTx/>
          <a:latin typeface="Arial"/>
          <a:cs typeface="Arial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Char char="»"/>
        <a:tabLst/>
        <a:defRPr lang="cs-CZ" sz="2000" b="0" i="0" u="none" strike="noStrike" kern="0" cap="none" spc="0" baseline="0">
          <a:solidFill>
            <a:srgbClr val="000000"/>
          </a:solidFill>
          <a:uFillTx/>
          <a:latin typeface="Arial"/>
          <a:cs typeface="Ari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is.vszdrav.cz/auth/publication/19582" TargetMode="External"/><Relationship Id="rId2" Type="http://schemas.openxmlformats.org/officeDocument/2006/relationships/hyperlink" Target="https://is.vszdrav.cz/auth/publication/1958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s.vszdrav.cz/auth/publication/19583" TargetMode="External"/><Relationship Id="rId5" Type="http://schemas.openxmlformats.org/officeDocument/2006/relationships/hyperlink" Target="https://is.vszdrav.cz/auth/publication/19589" TargetMode="External"/><Relationship Id="rId4" Type="http://schemas.openxmlformats.org/officeDocument/2006/relationships/hyperlink" Target="https://is.vszdrav.cz/auth/publication/19587" TargetMode="Externa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is.vszdrav.cz/auth/publication/19585" TargetMode="External"/><Relationship Id="rId7" Type="http://schemas.openxmlformats.org/officeDocument/2006/relationships/hyperlink" Target="https://is.vszdrav.cz/auth/publication/2680" TargetMode="External"/><Relationship Id="rId2" Type="http://schemas.openxmlformats.org/officeDocument/2006/relationships/hyperlink" Target="https://is.vszdrav.cz/auth/publication/1959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s.vszdrav.cz/auth/publication/19595" TargetMode="External"/><Relationship Id="rId5" Type="http://schemas.openxmlformats.org/officeDocument/2006/relationships/hyperlink" Target="https://is.vszdrav.cz/auth/publication/560" TargetMode="External"/><Relationship Id="rId4" Type="http://schemas.openxmlformats.org/officeDocument/2006/relationships/hyperlink" Target="https://is.vszdrav.cz/auth/publication/19586" TargetMode="Externa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DBECFAC-F629-24AA-698C-FB27A7EF80E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81203" y="2276874"/>
            <a:ext cx="8229600" cy="1944215"/>
          </a:xfrm>
        </p:spPr>
        <p:txBody>
          <a:bodyPr anchorCtr="1"/>
          <a:lstStyle/>
          <a:p>
            <a:pPr lvl="0" algn="ctr"/>
            <a:r>
              <a:rPr lang="cs-CZ" sz="3200" dirty="0"/>
              <a:t>Obecná a vývojová psychologie 	</a:t>
            </a:r>
            <a:br>
              <a:rPr lang="cs-CZ" sz="3200" dirty="0"/>
            </a:br>
            <a:br>
              <a:rPr lang="cs-CZ" sz="3200" dirty="0"/>
            </a:br>
            <a:r>
              <a:rPr lang="cs-CZ" sz="2400" dirty="0" err="1"/>
              <a:t>doc.Mgr.Ing</a:t>
            </a:r>
            <a:r>
              <a:rPr lang="cs-CZ" sz="2400" dirty="0"/>
              <a:t>. Karel </a:t>
            </a:r>
            <a:r>
              <a:rPr lang="cs-CZ" sz="2400" dirty="0" err="1"/>
              <a:t>Chadt,CSc</a:t>
            </a:r>
            <a:endParaRPr lang="cs-CZ" sz="3200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F2ACF809-10DA-9CAC-9248-A7065B83A7EE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Zástupný symbol pro zápatí 1">
            <a:extLst>
              <a:ext uri="{FF2B5EF4-FFF2-40B4-BE49-F238E27FC236}">
                <a16:creationId xmlns:a16="http://schemas.microsoft.com/office/drawing/2014/main" id="{9038C945-2756-6658-407D-D45094608E4E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     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>
            <a:extLst>
              <a:ext uri="{FF2B5EF4-FFF2-40B4-BE49-F238E27FC236}">
                <a16:creationId xmlns:a16="http://schemas.microsoft.com/office/drawing/2014/main" id="{707F262B-B7E8-45EA-8B35-07BAEA1AA0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cs-CZ" altLang="cs-CZ" sz="2400" b="1" dirty="0"/>
              <a:t>Zkouška</a:t>
            </a:r>
            <a:endParaRPr lang="cs-CZ" altLang="cs-CZ" sz="2800" b="1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D39B089-9BB3-46D8-AD62-430103A5B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000" dirty="0"/>
              <a:t>Písemný test – tři otevřené otázky</a:t>
            </a:r>
          </a:p>
          <a:p>
            <a:r>
              <a:rPr lang="cs-CZ" sz="2000" dirty="0"/>
              <a:t>Možnost ústního přezkoušení</a:t>
            </a:r>
          </a:p>
          <a:p>
            <a:r>
              <a:rPr lang="cs-CZ" sz="2000" dirty="0"/>
              <a:t>Možnost pouze ústního zkoušení – bez přípravy</a:t>
            </a:r>
          </a:p>
          <a:p>
            <a:r>
              <a:rPr lang="cs-CZ" sz="2000" dirty="0"/>
              <a:t>Základní otázky - odpovídají kapitolám event. subkapitolám z přednášek a odpovídající literatury</a:t>
            </a:r>
          </a:p>
          <a:p>
            <a:endParaRPr lang="cs-CZ" sz="2000" dirty="0"/>
          </a:p>
          <a:p>
            <a:pPr marL="0" indent="0">
              <a:buNone/>
            </a:pPr>
            <a:r>
              <a:rPr lang="cs-CZ" sz="2400" b="1" dirty="0"/>
              <a:t>Zápočet</a:t>
            </a:r>
          </a:p>
        </p:txBody>
      </p:sp>
    </p:spTree>
    <p:extLst>
      <p:ext uri="{BB962C8B-B14F-4D97-AF65-F5344CB8AC3E}">
        <p14:creationId xmlns:p14="http://schemas.microsoft.com/office/powerpoint/2010/main" val="3070192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455BDB2D-1BD5-6FC4-D3DF-FCDD9F35C5F6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AE2F7A7-E469-4C7D-8BC6-2FFE388B6EFF}" type="slidenum">
              <a:rPr/>
              <a:t>3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484032D-1FA4-118C-C985-8A31A19F981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11428" y="1268757"/>
            <a:ext cx="10972800" cy="3743873"/>
          </a:xfrm>
        </p:spPr>
        <p:txBody>
          <a:bodyPr/>
          <a:lstStyle/>
          <a:p>
            <a:pPr lvl="0"/>
            <a:endParaRPr lang="cs-CZ" b="1" dirty="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Pojem psychologie: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b="1" dirty="0"/>
          </a:p>
          <a:p>
            <a:pPr lvl="0">
              <a:lnSpc>
                <a:spcPct val="150000"/>
              </a:lnSpc>
              <a:spcBef>
                <a:spcPts val="500"/>
              </a:spcBef>
            </a:pPr>
            <a:r>
              <a:rPr lang="cs-CZ" sz="2000" dirty="0"/>
              <a:t>jak je definována</a:t>
            </a:r>
          </a:p>
          <a:p>
            <a:pPr lvl="0">
              <a:lnSpc>
                <a:spcPct val="150000"/>
              </a:lnSpc>
              <a:spcBef>
                <a:spcPts val="500"/>
              </a:spcBef>
            </a:pPr>
            <a:r>
              <a:rPr lang="cs-CZ" sz="2000" dirty="0"/>
              <a:t>základní cíle</a:t>
            </a:r>
          </a:p>
          <a:p>
            <a:pPr lvl="0">
              <a:lnSpc>
                <a:spcPct val="150000"/>
              </a:lnSpc>
              <a:spcBef>
                <a:spcPts val="500"/>
              </a:spcBef>
            </a:pPr>
            <a:r>
              <a:rPr lang="cs-CZ" sz="2000" dirty="0"/>
              <a:t>povaha a předmět psychologie</a:t>
            </a:r>
          </a:p>
          <a:p>
            <a:pPr lvl="0">
              <a:lnSpc>
                <a:spcPct val="150000"/>
              </a:lnSpc>
              <a:spcBef>
                <a:spcPts val="500"/>
              </a:spcBef>
            </a:pPr>
            <a:r>
              <a:rPr lang="cs-CZ" sz="2000" dirty="0"/>
              <a:t>základní a aplikované psychologické disciplíny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dirty="0"/>
          </a:p>
          <a:p>
            <a:pPr marL="0" lvl="0" indent="0">
              <a:buNone/>
            </a:pPr>
            <a:endParaRPr lang="cs-CZ" b="1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7E837BD-DE0A-DAB4-724F-D175F4E12B9E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cs-CZ" sz="2000" b="0" i="0" u="none" strike="noStrike" kern="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</a:br>
            <a:r>
              <a:rPr lang="cs-CZ" sz="2400" b="1" i="0" u="none" strike="noStrike" kern="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 </a:t>
            </a:r>
            <a:r>
              <a:rPr lang="cs-CZ" sz="2400" b="1" i="0" u="none" strike="noStrike" kern="120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Úvod do studia psychologie</a:t>
            </a:r>
            <a:br>
              <a:rPr lang="cs-CZ" sz="2400" b="1" i="0" u="none" strike="noStrike" kern="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</a:br>
            <a:r>
              <a:rPr lang="cs-CZ" sz="2000" b="0" i="0" u="none" strike="noStrike" kern="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	</a:t>
            </a: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05AA4284-1F8E-9E8B-BCA0-4B07878BA9E4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    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F23A34-C9FF-5CA1-F78F-74C1D7DA6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FC2FF513-4135-B9BC-74D5-E7BE4C8294C1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4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AD4E88-A884-9FB6-76B5-600B4E9BA15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Předmět zkoumání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65850F-15DE-1207-9A6C-3D47304B406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99768" y="1425677"/>
            <a:ext cx="11092701" cy="4308379"/>
          </a:xfrm>
        </p:spPr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Kognitivní procesy - paměť, pozornost, vnímání, řeč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Emoce a motivace – pohnutky jednání, city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Osobnost – vývoj, struktura, dynamika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Sociální interakce – chování ve více než dvou lidech, jak společnost reaguje na jedince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Metody psychologie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53C872CB-C7B8-6EB9-099A-0937C4D641C3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409361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E90FDD24-8FF3-4522-C2A3-0A09027D6E5C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A262B06-0473-4FE4-B301-D8EC38E10263}" type="slidenum">
              <a:rPr/>
              <a:t>5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9638F84-1CEA-B430-9495-942D835DACB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11428" y="1340647"/>
            <a:ext cx="10972800" cy="4176714"/>
          </a:xfrm>
        </p:spPr>
        <p:txBody>
          <a:bodyPr/>
          <a:lstStyle/>
          <a:p>
            <a:pPr marL="0" lvl="0" indent="0">
              <a:buNone/>
            </a:pPr>
            <a:endParaRPr lang="cs-CZ" dirty="0"/>
          </a:p>
          <a:p>
            <a:pPr marL="0" indent="0">
              <a:spcBef>
                <a:spcPts val="500"/>
              </a:spcBef>
              <a:buNone/>
            </a:pPr>
            <a:r>
              <a:rPr lang="cs-CZ" sz="2000" b="1" dirty="0"/>
              <a:t>Vznik koncem 19. století na základě:</a:t>
            </a:r>
          </a:p>
          <a:p>
            <a:pPr marL="0" indent="0">
              <a:spcBef>
                <a:spcPts val="5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Rozvoje přírodních věd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Rozvoje filozofického myšlení a věd společenských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Vývoje společenského a ekonomického života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F3F2A4E-73F8-67CB-428B-CE042808A74F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cs-CZ" sz="2000" b="0" i="0" u="none" strike="noStrike" kern="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</a:br>
            <a:r>
              <a:rPr lang="cs-CZ" sz="2400" b="1" i="0" u="none" strike="noStrike" kern="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 </a:t>
            </a: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Vznik a vývoj vědecké psychologie</a:t>
            </a:r>
            <a:br>
              <a:rPr lang="cs-CZ" sz="2400" b="1" i="0" u="none" strike="noStrike" kern="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</a:br>
            <a:r>
              <a:rPr lang="cs-CZ" sz="2000" b="0" i="0" u="none" strike="noStrike" kern="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	</a:t>
            </a: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649D1294-2CF3-63C7-C2CC-5DF4C82253B9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       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81350BD0-83AB-A343-BD53-70CCA0A129DF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6B706A4-6E5E-4552-8FF6-ECD42B9FC72B}" type="slidenum">
              <a:rPr/>
              <a:t>6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B196D7C2-3F77-FF99-2FCA-D6551F37055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304921"/>
            <a:ext cx="9381926" cy="4248146"/>
          </a:xfrm>
        </p:spPr>
        <p:txBody>
          <a:bodyPr/>
          <a:lstStyle/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Psychofyzika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Asocianismus, experimentální psychologie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Gestaltpsychologie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Psychoanalýza a další směry tzv. hlubinné psychologie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Behaviorismus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Neobehaviorismus 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Humanistická a kognitivní psychologie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AC074B9-0D24-3991-F15D-4B7FD7EA20E1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br>
              <a:rPr lang="cs-CZ" sz="2000" b="0" i="0" u="none" strike="noStrike" kern="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</a:br>
            <a:r>
              <a:rPr lang="cs-CZ" sz="2400" b="1" i="0" u="none" strike="noStrike" kern="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 </a:t>
            </a: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Vznik a vývoj vědecké psychologie</a:t>
            </a:r>
            <a:br>
              <a:rPr lang="cs-CZ" sz="2400" b="1" i="0" u="none" strike="noStrike" kern="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</a:br>
            <a:r>
              <a:rPr lang="cs-CZ" sz="2000" b="0" i="0" u="none" strike="noStrike" kern="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	</a:t>
            </a: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AFF073BD-2228-3112-47B0-5F62B6BCE8BF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       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67F924B1-3BD7-62DB-EB3E-5A074EF05B41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B307918-E648-479B-9944-F17914B6130E}" type="slidenum">
              <a:rPr/>
              <a:t>7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060C06-7B12-B069-30BF-8D768B515BF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800" b="1"/>
              <a:t> </a:t>
            </a:r>
            <a:r>
              <a:rPr lang="cs-CZ" sz="2400" b="1"/>
              <a:t>Vznik a vývoj vědecké psychologie</a:t>
            </a:r>
            <a:endParaRPr lang="cs-CZ" sz="28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242AA36-08F3-70F6-F4EC-96F5188EE13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99536" y="1484784"/>
            <a:ext cx="11192932" cy="2304379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cs-CZ" sz="2000" b="1" dirty="0"/>
              <a:t>Psychofyzika</a:t>
            </a:r>
            <a:r>
              <a:rPr lang="cs-CZ" sz="2000" dirty="0"/>
              <a:t> – zkoumá vztahy mezi jednoduchými fyzikálními podněty a psychickými obsahy (Weber a </a:t>
            </a:r>
            <a:r>
              <a:rPr lang="cs-CZ" sz="2000" dirty="0" err="1"/>
              <a:t>Fechner</a:t>
            </a:r>
            <a:r>
              <a:rPr lang="cs-CZ" sz="2000" dirty="0"/>
              <a:t>)</a:t>
            </a:r>
            <a:endParaRPr lang="cs-CZ" sz="2000" b="1" dirty="0"/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</a:t>
            </a:r>
            <a:r>
              <a:rPr lang="cs-CZ" sz="2000" b="1" dirty="0"/>
              <a:t>Přínos: 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Char char="-"/>
            </a:pPr>
            <a:r>
              <a:rPr lang="cs-CZ" sz="2000" dirty="0"/>
              <a:t>objevení a definování </a:t>
            </a:r>
            <a:r>
              <a:rPr lang="cs-CZ" sz="2000" dirty="0" err="1"/>
              <a:t>tzv.počitkových</a:t>
            </a:r>
            <a:r>
              <a:rPr lang="cs-CZ" sz="2000" dirty="0"/>
              <a:t> prahů a rozdílových  prahů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Char char="-"/>
            </a:pPr>
            <a:r>
              <a:rPr lang="cs-CZ" sz="2000" dirty="0"/>
              <a:t> prokázání souvislostí psychického s fyzickým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Char char="-"/>
            </a:pPr>
            <a:r>
              <a:rPr lang="cs-CZ" sz="2000" dirty="0"/>
              <a:t>zdůraznění aktivní role člověka v procesu vnímán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45B979B-E6EF-64FA-6CC1-A24AC573932D}"/>
              </a:ext>
            </a:extLst>
          </p:cNvPr>
          <p:cNvSpPr txBox="1"/>
          <p:nvPr/>
        </p:nvSpPr>
        <p:spPr>
          <a:xfrm>
            <a:off x="509311" y="3661458"/>
            <a:ext cx="11275320" cy="230437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9900"/>
              </a:buClr>
              <a:buSzPct val="8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1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Asocianismus, experimentální psychologie </a:t>
            </a:r>
            <a:r>
              <a:rPr lang="cs-CZ" sz="20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– konstituování psychologie jako nové, samostatné vědecké disciplíny (</a:t>
            </a:r>
            <a:r>
              <a:rPr lang="cs-CZ" sz="2000" b="0" i="0" u="none" strike="noStrike" kern="0" cap="none" spc="0" baseline="0" dirty="0" err="1">
                <a:solidFill>
                  <a:srgbClr val="000000"/>
                </a:solidFill>
                <a:uFillTx/>
                <a:latin typeface="Arial"/>
                <a:cs typeface="Arial"/>
              </a:rPr>
              <a:t>Wundt</a:t>
            </a:r>
            <a:r>
              <a:rPr lang="cs-CZ" sz="2000" b="0" i="0" u="none" strike="noStrike" kern="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 1879)</a:t>
            </a:r>
          </a:p>
          <a:p>
            <a:pPr marL="742950" marR="0" lvl="1" indent="-28575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1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Přínos:</a:t>
            </a:r>
          </a:p>
          <a:p>
            <a:pPr marL="742950" marR="0" lvl="1" indent="-28575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9900"/>
              </a:buClr>
              <a:buSzPct val="6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psychofyzický paralelismus</a:t>
            </a:r>
          </a:p>
          <a:p>
            <a:pPr marL="742950" marR="0" lvl="1" indent="-28575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9900"/>
              </a:buClr>
              <a:buSzPct val="6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 err="1">
                <a:solidFill>
                  <a:srgbClr val="000000"/>
                </a:solidFill>
                <a:uFillTx/>
                <a:latin typeface="Arial"/>
                <a:cs typeface="Arial"/>
              </a:rPr>
              <a:t>elementová</a:t>
            </a:r>
            <a:r>
              <a:rPr lang="cs-CZ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 psychologie (psychologický atomismus)</a:t>
            </a:r>
          </a:p>
          <a:p>
            <a:pPr marL="742950" marR="0" lvl="1" indent="-285750" algn="l" defTabSz="914400" rtl="0" fontAlgn="auto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9900"/>
              </a:buClr>
              <a:buSzPct val="6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/>
                <a:cs typeface="Arial"/>
              </a:rPr>
              <a:t>asociační zákony</a:t>
            </a:r>
          </a:p>
        </p:txBody>
      </p:sp>
      <p:sp>
        <p:nvSpPr>
          <p:cNvPr id="6" name="Zástupný symbol pro zápatí 1">
            <a:extLst>
              <a:ext uri="{FF2B5EF4-FFF2-40B4-BE49-F238E27FC236}">
                <a16:creationId xmlns:a16="http://schemas.microsoft.com/office/drawing/2014/main" id="{BA031275-6356-609B-3A3E-48A026E9D5F6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C970B608-AC08-BFB4-1920-6EA60A9C8AC3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CA7B969-6CCB-4E64-8DF8-27B5DFB58A23}" type="slidenum">
              <a:rPr/>
              <a:t>8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4CAD5BE-4083-C8B5-D4FE-0A818EA3B7C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3344" y="1340766"/>
            <a:ext cx="11056348" cy="4176714"/>
          </a:xfrm>
        </p:spPr>
        <p:txBody>
          <a:bodyPr/>
          <a:lstStyle/>
          <a:p>
            <a:pPr lvl="0">
              <a:spcBef>
                <a:spcPts val="500"/>
              </a:spcBef>
            </a:pPr>
            <a:r>
              <a:rPr lang="cs-CZ" sz="2000" b="1" dirty="0"/>
              <a:t>Gestaltpsychologie (tvarová psychologie)</a:t>
            </a:r>
            <a:r>
              <a:rPr lang="cs-CZ" sz="2000" dirty="0"/>
              <a:t> – psychické celky nejsou vytvářeny spojováním jednotlivých prvků, nýbrž jsou to celky strukturně uspořádané od samého začátku (</a:t>
            </a:r>
            <a:r>
              <a:rPr lang="cs-CZ" sz="2000" dirty="0" err="1"/>
              <a:t>Wertheimer</a:t>
            </a:r>
            <a:r>
              <a:rPr lang="cs-CZ" sz="2000" dirty="0"/>
              <a:t>, </a:t>
            </a:r>
            <a:r>
              <a:rPr lang="cs-CZ" sz="2000" dirty="0" err="1"/>
              <a:t>Kohler,Kurt</a:t>
            </a:r>
            <a:r>
              <a:rPr lang="cs-CZ" sz="2000" dirty="0"/>
              <a:t> </a:t>
            </a:r>
            <a:r>
              <a:rPr lang="cs-CZ" sz="2000" dirty="0" err="1"/>
              <a:t>Lewin</a:t>
            </a:r>
            <a:r>
              <a:rPr lang="cs-CZ" sz="2000" dirty="0"/>
              <a:t>)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dirty="0"/>
          </a:p>
          <a:p>
            <a:pPr lvl="0">
              <a:spcBef>
                <a:spcPts val="500"/>
              </a:spcBef>
              <a:buNone/>
            </a:pPr>
            <a:r>
              <a:rPr lang="cs-CZ" sz="2000" b="1" dirty="0"/>
              <a:t>     Přínos: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 dirty="0"/>
              <a:t>princip „Vhledu“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 dirty="0"/>
              <a:t>„Aha-efekt“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 dirty="0"/>
              <a:t>proces řešení problému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 dirty="0"/>
              <a:t>zdůraznění celostnosti psychických procesů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 dirty="0" err="1"/>
              <a:t>gestalt</a:t>
            </a:r>
            <a:r>
              <a:rPr lang="cs-CZ" sz="2000" dirty="0"/>
              <a:t> terapie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5CB2C59-5C5C-6E50-EFD5-BD6C2FC03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800" b="1"/>
              <a:t> </a:t>
            </a:r>
            <a:r>
              <a:rPr lang="cs-CZ" sz="2400" b="1"/>
              <a:t>Vznik a vývoj vědecké psychologie</a:t>
            </a:r>
            <a:endParaRPr lang="cs-CZ" sz="2800" b="1"/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9D56EC50-72F0-4831-78A3-DBE8ABC757D9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0EBC2E40-EF72-36D7-58D3-947D32226F7C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4F560BF-1F9B-492C-869D-070FC3937D00}" type="slidenum">
              <a:rPr/>
              <a:t>9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4091BE-413D-8834-4793-1453DC60700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800" b="1"/>
              <a:t> </a:t>
            </a:r>
            <a:r>
              <a:rPr lang="cs-CZ" sz="2400" b="1"/>
              <a:t>Vznik a vývoj vědecké psychologie</a:t>
            </a:r>
            <a:endParaRPr lang="cs-CZ" sz="28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042142-F6BA-1278-CBD9-969A8E54B51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89450" y="1340647"/>
            <a:ext cx="11213095" cy="4248595"/>
          </a:xfrm>
        </p:spPr>
        <p:txBody>
          <a:bodyPr/>
          <a:lstStyle/>
          <a:p>
            <a:pPr lvl="0">
              <a:spcBef>
                <a:spcPts val="500"/>
              </a:spcBef>
            </a:pPr>
            <a:r>
              <a:rPr lang="cs-CZ" sz="2000" b="1" dirty="0"/>
              <a:t>Psychoanalýza a další směry tzv. hlubinné psychologie -</a:t>
            </a:r>
            <a:r>
              <a:rPr lang="cs-CZ" sz="2000" dirty="0"/>
              <a:t>vývojový přístup: psychologie není statickým, jednou daným systémem, ale souborem </a:t>
            </a:r>
            <a:r>
              <a:rPr lang="cs-CZ" sz="2000" dirty="0" err="1"/>
              <a:t>dynamických,v</a:t>
            </a:r>
            <a:r>
              <a:rPr lang="cs-CZ" sz="2000" dirty="0"/>
              <a:t> čase proměnlivých a vyvíjejících se vlastnosti. (Freud, Adler, Jung)</a:t>
            </a:r>
          </a:p>
          <a:p>
            <a:pPr lvl="0">
              <a:spcBef>
                <a:spcPts val="500"/>
              </a:spcBef>
            </a:pPr>
            <a:endParaRPr lang="cs-CZ" sz="2000" dirty="0"/>
          </a:p>
          <a:p>
            <a:pPr lvl="0">
              <a:spcBef>
                <a:spcPts val="500"/>
              </a:spcBef>
              <a:buNone/>
            </a:pPr>
            <a:r>
              <a:rPr lang="cs-CZ" sz="2000" dirty="0"/>
              <a:t>     P</a:t>
            </a:r>
            <a:r>
              <a:rPr lang="cs-CZ" sz="2000" b="1" dirty="0"/>
              <a:t>řínos</a:t>
            </a:r>
            <a:r>
              <a:rPr lang="cs-CZ" sz="2000" dirty="0"/>
              <a:t> Freud: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 dirty="0" err="1"/>
              <a:t>fenomen</a:t>
            </a:r>
            <a:r>
              <a:rPr lang="cs-CZ" sz="2000" dirty="0"/>
              <a:t> nevědomí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 dirty="0" err="1"/>
              <a:t>eros</a:t>
            </a:r>
            <a:r>
              <a:rPr lang="cs-CZ" sz="2000" dirty="0"/>
              <a:t> (libido) a </a:t>
            </a:r>
            <a:r>
              <a:rPr lang="cs-CZ" sz="2000" dirty="0" err="1"/>
              <a:t>thanatos</a:t>
            </a:r>
            <a:r>
              <a:rPr lang="cs-CZ" sz="2000" dirty="0"/>
              <a:t> (pud smrti)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 dirty="0"/>
              <a:t>id, ego, superego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 dirty="0"/>
              <a:t>obranné mechanismy ega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 dirty="0"/>
              <a:t>	</a:t>
            </a:r>
            <a:r>
              <a:rPr lang="cs-CZ" sz="2000" b="1" dirty="0"/>
              <a:t>Přínos</a:t>
            </a:r>
            <a:r>
              <a:rPr lang="cs-CZ" sz="2000" dirty="0"/>
              <a:t> Adler: individuální psychologie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 b="1" dirty="0"/>
              <a:t>	Přínos </a:t>
            </a:r>
            <a:r>
              <a:rPr lang="cs-CZ" sz="2000" dirty="0"/>
              <a:t>Jung: analytická psychologie, intuice, kolektivní nevědomí, komplex, typologie člověka</a:t>
            </a: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D6679D37-92E5-585D-9478-B7C5840FB475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B5863C29-49AC-7775-E7E9-9F16D0192214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E2512B6-02C4-45E2-997D-43B87BF1F460}" type="slidenum">
              <a:rPr/>
              <a:t>10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BBD3D8-2399-7CE4-A7EB-D625BC09F11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800" b="1"/>
              <a:t> </a:t>
            </a:r>
            <a:r>
              <a:rPr lang="cs-CZ" sz="2400" b="1"/>
              <a:t>Vznik</a:t>
            </a:r>
            <a:r>
              <a:rPr lang="cs-CZ" sz="3200" b="1"/>
              <a:t> </a:t>
            </a:r>
            <a:r>
              <a:rPr lang="cs-CZ" sz="2400" b="1"/>
              <a:t>a vývoj vědecké psychologie</a:t>
            </a:r>
            <a:r>
              <a:rPr lang="cs-CZ" sz="2800"/>
              <a:t> </a:t>
            </a:r>
            <a:r>
              <a:rPr lang="cs-CZ" sz="3200"/>
              <a:t>		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64ADDC-8DD5-D5F5-6556-0344D042A1A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cs-CZ" sz="2000" b="1" dirty="0"/>
              <a:t>Behaviorismus</a:t>
            </a:r>
            <a:r>
              <a:rPr lang="cs-CZ" sz="2000" dirty="0"/>
              <a:t> – věda o chování, zaměřující se na pozorovatelné jevy (Pavlov, Watson)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 dirty="0"/>
              <a:t>     </a:t>
            </a:r>
            <a:r>
              <a:rPr lang="cs-CZ" sz="2000" dirty="0"/>
              <a:t>Přínos: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psychická činnost má reflexní povahu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věda, která si všímá celého spektra lidských způsobů přizpůsobování se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schéma: stimul, podnět – reakce, odpověď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zdůraznění významu vnějších podmínek utváření osobnosti 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propracování psychologických zákonitostí procesu učení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uplatnění experimentu psychologie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endParaRPr lang="cs-CZ" sz="2000" dirty="0"/>
          </a:p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cs-CZ" sz="2000" b="1" dirty="0" err="1"/>
              <a:t>Neobehaviorismus</a:t>
            </a:r>
            <a:r>
              <a:rPr lang="cs-CZ" sz="2000" b="1" dirty="0"/>
              <a:t> </a:t>
            </a:r>
            <a:r>
              <a:rPr lang="cs-CZ" sz="2000" dirty="0"/>
              <a:t>vývojová modifikace (</a:t>
            </a:r>
            <a:r>
              <a:rPr lang="cs-CZ" sz="2000" dirty="0" err="1"/>
              <a:t>Cattel</a:t>
            </a:r>
            <a:r>
              <a:rPr lang="cs-CZ" sz="2000" dirty="0"/>
              <a:t>, </a:t>
            </a:r>
            <a:r>
              <a:rPr lang="cs-CZ" sz="2000" dirty="0" err="1"/>
              <a:t>Guilford</a:t>
            </a:r>
            <a:r>
              <a:rPr lang="cs-CZ" sz="2000" dirty="0"/>
              <a:t>, </a:t>
            </a:r>
            <a:r>
              <a:rPr lang="cs-CZ" sz="2000" dirty="0" err="1"/>
              <a:t>Eysenck</a:t>
            </a:r>
            <a:r>
              <a:rPr lang="cs-CZ" sz="2000" dirty="0"/>
              <a:t>)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 dirty="0"/>
              <a:t>     </a:t>
            </a:r>
            <a:r>
              <a:rPr lang="cs-CZ" sz="2000" dirty="0"/>
              <a:t>Přínos:</a:t>
            </a:r>
          </a:p>
          <a:p>
            <a:pPr marL="0" lvl="0" indent="0">
              <a:lnSpc>
                <a:spcPct val="90000"/>
              </a:lnSpc>
              <a:buNone/>
            </a:pPr>
            <a:r>
              <a:rPr lang="cs-CZ" sz="2000" dirty="0"/>
              <a:t>    schéma: stimul – osobnost – reakce</a:t>
            </a:r>
            <a:endParaRPr lang="cs-CZ" dirty="0"/>
          </a:p>
          <a:p>
            <a:pPr lvl="2">
              <a:lnSpc>
                <a:spcPct val="90000"/>
              </a:lnSpc>
            </a:pPr>
            <a:endParaRPr lang="cs-CZ" dirty="0"/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077776E8-E072-FA69-AFD0-6DE5B3A05915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998747F6-1098-06A6-3A30-B9C6B58ACD11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07B1192-1CA1-461D-AFBB-025BFFD162D1}" type="slidenum">
              <a:rPr/>
              <a:t>11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4F59F72-B3EF-6C83-1A20-A2DE1A3374C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412775"/>
            <a:ext cx="11064962" cy="4176714"/>
          </a:xfrm>
        </p:spPr>
        <p:txBody>
          <a:bodyPr/>
          <a:lstStyle/>
          <a:p>
            <a:pPr lvl="0">
              <a:spcBef>
                <a:spcPts val="500"/>
              </a:spcBef>
            </a:pPr>
            <a:r>
              <a:rPr lang="cs-CZ" sz="2000" b="1" dirty="0"/>
              <a:t>Humanistická a kognitivní psychologie</a:t>
            </a:r>
            <a:r>
              <a:rPr lang="cs-CZ" sz="2000" dirty="0"/>
              <a:t> – nejmladší z významných směrů (</a:t>
            </a:r>
            <a:r>
              <a:rPr lang="cs-CZ" sz="2000" dirty="0" err="1"/>
              <a:t>Maslow</a:t>
            </a:r>
            <a:r>
              <a:rPr lang="cs-CZ" sz="2000" dirty="0"/>
              <a:t>, </a:t>
            </a:r>
            <a:r>
              <a:rPr lang="cs-CZ" sz="2000" dirty="0" err="1"/>
              <a:t>Frankl</a:t>
            </a:r>
            <a:r>
              <a:rPr lang="cs-CZ" sz="2000" dirty="0"/>
              <a:t>)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 b="1" dirty="0"/>
              <a:t>     </a:t>
            </a:r>
            <a:r>
              <a:rPr lang="cs-CZ" sz="2000" dirty="0"/>
              <a:t>Přínos: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reflexe problémů člověka </a:t>
            </a:r>
            <a:r>
              <a:rPr lang="cs-CZ" sz="2000" dirty="0" err="1"/>
              <a:t>součastnosti</a:t>
            </a:r>
            <a:r>
              <a:rPr lang="cs-CZ" sz="2000" dirty="0"/>
              <a:t> jako je pocit osamělosti či prázdnoty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otázky po identitě lidského jedince (kdo jsem, odkud přicházím, kam jdu, proč jsem, co tady     dělám)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čtyři základní tendence člověka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 dirty="0"/>
              <a:t>     </a:t>
            </a:r>
            <a:endParaRPr lang="cs-CZ" sz="2000" b="1" dirty="0"/>
          </a:p>
          <a:p>
            <a:pPr lvl="0">
              <a:spcBef>
                <a:spcPts val="500"/>
              </a:spcBef>
            </a:pPr>
            <a:r>
              <a:rPr lang="cs-CZ" sz="2000" b="1" dirty="0"/>
              <a:t>Kognitivní psychologie- </a:t>
            </a:r>
            <a:r>
              <a:rPr lang="cs-CZ" sz="2000" dirty="0"/>
              <a:t>zdůrazňuje význam poznávacích procesů a funkcí utváření a fungování psychiky člověka</a:t>
            </a:r>
          </a:p>
          <a:p>
            <a:pPr lvl="0">
              <a:spcBef>
                <a:spcPts val="500"/>
              </a:spcBef>
              <a:buNone/>
            </a:pPr>
            <a:endParaRPr lang="cs-CZ" sz="2000" dirty="0"/>
          </a:p>
          <a:p>
            <a:pPr lvl="0">
              <a:spcBef>
                <a:spcPts val="500"/>
              </a:spcBef>
            </a:pPr>
            <a:r>
              <a:rPr lang="cs-CZ" sz="2000" b="1" dirty="0"/>
              <a:t>Testování – </a:t>
            </a:r>
            <a:r>
              <a:rPr lang="cs-CZ" sz="2000" dirty="0" err="1"/>
              <a:t>A.Binet</a:t>
            </a:r>
            <a:r>
              <a:rPr lang="cs-CZ" sz="2000" dirty="0"/>
              <a:t>, Francie, děti, mentální a chronologický věk</a:t>
            </a:r>
            <a:endParaRPr lang="cs-CZ" sz="2000" b="1" dirty="0"/>
          </a:p>
          <a:p>
            <a:pPr lvl="0">
              <a:buNone/>
            </a:pPr>
            <a:endParaRPr lang="cs-CZ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A4F1610-8B04-DED4-CB14-E78EF0AEB7C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800" b="1"/>
              <a:t> </a:t>
            </a:r>
            <a:r>
              <a:rPr lang="cs-CZ" sz="2400" b="1"/>
              <a:t>Vznik a vývoj vědecké psychologie</a:t>
            </a:r>
            <a:endParaRPr lang="cs-CZ" sz="2800" b="1"/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B9EBD9E6-73A2-31B7-5DFF-FA6C51ACFE74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590AFF49-3AF5-3F41-4A2D-C7896B5ABD2A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2C6A4D7-E0C8-48D0-AFF4-8EB792A12049}" type="slidenum">
              <a:rPr/>
              <a:t>12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A34EEF-DC49-7463-BC7F-B54E44C73C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19669" y="621755"/>
            <a:ext cx="10972800" cy="935038"/>
          </a:xfrm>
        </p:spPr>
        <p:txBody>
          <a:bodyPr/>
          <a:lstStyle/>
          <a:p>
            <a:pPr lvl="0"/>
            <a:br>
              <a:rPr lang="cs-CZ" sz="2000"/>
            </a:br>
            <a:r>
              <a:rPr lang="cs-CZ" sz="2800" b="1"/>
              <a:t> </a:t>
            </a:r>
            <a:r>
              <a:rPr lang="cs-CZ" sz="2400" b="1"/>
              <a:t>Psychologický výzkum </a:t>
            </a:r>
            <a:br>
              <a:rPr lang="cs-CZ" sz="2800" b="1"/>
            </a:br>
            <a:endParaRPr lang="cs-CZ" sz="28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73D544-8282-DF3B-50E7-FF765AE8E6E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9419" y="1049904"/>
            <a:ext cx="9289032" cy="4392613"/>
          </a:xfrm>
        </p:spPr>
        <p:txBody>
          <a:bodyPr/>
          <a:lstStyle/>
          <a:p>
            <a:pPr lvl="0">
              <a:buChar char="-"/>
            </a:pPr>
            <a:endParaRPr lang="cs-CZ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/>
              <a:t>Základní metody psychologického výzkumu :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pozorování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experiment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dotazování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psychologické testy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škály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sociometrie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studium objektivních materiálů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studium průběhu a výsledků pracovní činnosti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profesiografie</a:t>
            </a:r>
          </a:p>
          <a:p>
            <a:pPr lvl="2"/>
            <a:endParaRPr lang="cs-CZ"/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E87354DF-231F-920C-3472-933BA74EEABD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DDF562C2-DED1-82C8-583D-5E619817954B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F561A1D-234A-4E9F-9BBD-758921360034}" type="slidenum">
              <a:rPr/>
              <a:t>13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27991A2-0A3D-D43D-AE02-4E025561BF4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000" b="1"/>
              <a:t> </a:t>
            </a:r>
            <a:r>
              <a:rPr lang="cs-CZ" sz="2400" b="1"/>
              <a:t>Metody psychologie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144F41-A0E6-70F6-6DC3-87688B5E67C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cs-CZ" sz="2000" b="1"/>
              <a:t>Pozorování </a:t>
            </a:r>
            <a:r>
              <a:rPr lang="cs-CZ" sz="2000"/>
              <a:t>je nejobecnější a základní metoda psychologie. Spočívá v záměrném, cílevědomém, systematickém a plánovitém vnímání vnějších, objektivních projevů jedince či sociální skupiny pozorovatelem a v evidenci pozorovaných jevů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/>
              <a:t>     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/>
              <a:t>      Základní formy pozorování jsou: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endParaRPr lang="cs-CZ" sz="2000" b="1"/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/>
              <a:t>      </a:t>
            </a:r>
            <a:r>
              <a:rPr lang="cs-CZ" sz="2000"/>
              <a:t>introspekce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endParaRPr lang="cs-CZ" sz="2000"/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/>
              <a:t>      extrospekce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endParaRPr lang="cs-CZ" sz="2000"/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/>
              <a:t>      </a:t>
            </a:r>
            <a:r>
              <a:rPr lang="cs-CZ" sz="2000"/>
              <a:t>pozorování nezúčastněným(zúčastněným) pozorovatelem</a:t>
            </a:r>
          </a:p>
          <a:p>
            <a:pPr lvl="2">
              <a:lnSpc>
                <a:spcPct val="80000"/>
              </a:lnSpc>
              <a:spcBef>
                <a:spcPts val="200"/>
              </a:spcBef>
            </a:pPr>
            <a:endParaRPr lang="cs-CZ" sz="800"/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2F8CB792-1C95-B515-091C-1E8753BFA068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A2F34CAF-CD7D-3967-21F3-8BC1784978A8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3C3302A-C0F1-4D87-A138-53E050220A1E}" type="slidenum">
              <a:rPr/>
              <a:t>14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23534C-F56C-54E6-C752-987C4543697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400" b="1"/>
              <a:t> Metody psychologie</a:t>
            </a:r>
            <a:endParaRPr lang="cs-CZ" sz="2800" b="1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1026B6-626B-1045-84DE-AF9F597855B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268757"/>
            <a:ext cx="10972800" cy="4176714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cs-CZ" sz="2000" b="1"/>
              <a:t>Experiment </a:t>
            </a:r>
            <a:r>
              <a:rPr lang="cs-CZ" sz="2000"/>
              <a:t>představuje vědeckou metody, jejíž prostřednictvím zkoumáme psychické jevy v uměle vytvořených či alespoň přísně kontrolovaných, cílevědomě měněných podmínkách.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b="1"/>
              <a:t>     Dva základní typy experimentů: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/>
              <a:t>     </a:t>
            </a:r>
            <a:r>
              <a:rPr lang="cs-CZ" sz="2000"/>
              <a:t>přirozený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/>
              <a:t>     laboratorní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b="1"/>
              <a:t>     Příprava experimentu</a:t>
            </a:r>
            <a:endParaRPr lang="cs-CZ" sz="2000"/>
          </a:p>
          <a:p>
            <a:pPr lvl="1">
              <a:lnSpc>
                <a:spcPct val="90000"/>
              </a:lnSpc>
              <a:spcBef>
                <a:spcPts val="500"/>
              </a:spcBef>
              <a:buSzPct val="80000"/>
              <a:buFont typeface="Wingdings" pitchFamily="2"/>
              <a:buAutoNum type="arabicPeriod"/>
            </a:pPr>
            <a:r>
              <a:rPr lang="cs-CZ" sz="2000"/>
              <a:t>stanovení cíle experimentu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SzPct val="80000"/>
              <a:buFont typeface="Wingdings" pitchFamily="2"/>
              <a:buAutoNum type="arabicPeriod"/>
            </a:pPr>
            <a:r>
              <a:rPr lang="cs-CZ" sz="2000"/>
              <a:t>výběr experimentálních osob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SzPct val="80000"/>
              <a:buFont typeface="Wingdings" pitchFamily="2"/>
              <a:buAutoNum type="arabicPeriod"/>
            </a:pPr>
            <a:r>
              <a:rPr lang="cs-CZ" sz="2000"/>
              <a:t>poskytnutí základní instrukce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SzPct val="80000"/>
              <a:buFont typeface="Wingdings" pitchFamily="2"/>
              <a:buAutoNum type="arabicPeriod"/>
            </a:pPr>
            <a:r>
              <a:rPr lang="cs-CZ" sz="2000"/>
              <a:t>expozice nezávisle proměnných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SzPct val="80000"/>
              <a:buFont typeface="Wingdings" pitchFamily="2"/>
              <a:buAutoNum type="arabicPeriod"/>
            </a:pPr>
            <a:r>
              <a:rPr lang="cs-CZ" sz="2000"/>
              <a:t>měření změn závisle proměnných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SzPct val="80000"/>
              <a:buFont typeface="Wingdings" pitchFamily="2"/>
              <a:buAutoNum type="arabicPeriod"/>
            </a:pPr>
            <a:r>
              <a:rPr lang="cs-CZ" sz="2000"/>
              <a:t>vyhodnocení výsledku experimentu a jejich zobecnění</a:t>
            </a:r>
          </a:p>
          <a:p>
            <a:pPr marL="1257300" lvl="2" indent="-342900">
              <a:lnSpc>
                <a:spcPct val="90000"/>
              </a:lnSpc>
            </a:pPr>
            <a:endParaRPr lang="cs-CZ"/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21389E4E-333A-5C69-5625-B7798EF43FC6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5C87326D-ED73-AB30-877E-B47ED57B78EB}"/>
              </a:ext>
            </a:extLst>
          </p:cNvPr>
          <p:cNvSpPr txBox="1"/>
          <p:nvPr/>
        </p:nvSpPr>
        <p:spPr>
          <a:xfrm>
            <a:off x="10776524" y="5793556"/>
            <a:ext cx="720720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0267A12-9AF3-41F7-89B2-4EF0D14199D7}" type="slidenum">
              <a:rPr/>
              <a:t>15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4C5E25-54AD-8597-3F4D-D261521E6E1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400" b="1"/>
              <a:t> Metody psychologie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7746466-D452-A88F-D303-18911BEF0DB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5449" y="1400943"/>
            <a:ext cx="11161239" cy="4392613"/>
          </a:xfrm>
        </p:spPr>
        <p:txBody>
          <a:bodyPr/>
          <a:lstStyle/>
          <a:p>
            <a:pPr lvl="0">
              <a:lnSpc>
                <a:spcPct val="80000"/>
              </a:lnSpc>
              <a:spcBef>
                <a:spcPts val="500"/>
              </a:spcBef>
            </a:pPr>
            <a:r>
              <a:rPr lang="cs-CZ" sz="2000" b="1"/>
              <a:t>Dotazování </a:t>
            </a:r>
            <a:r>
              <a:rPr lang="cs-CZ" sz="2000"/>
              <a:t>řadíme k tzv. exploračním metodám, lze ho uskutečňovat formou </a:t>
            </a:r>
            <a:r>
              <a:rPr lang="cs-CZ" sz="2000" b="1"/>
              <a:t>rozhovoru, dotazníku nebo anketou.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b="1"/>
              <a:t>    	Rozhovor-</a:t>
            </a:r>
            <a:r>
              <a:rPr lang="cs-CZ" sz="2000"/>
              <a:t> strukturovaný, polostrukturovaný, nestrukturovaný.</a:t>
            </a:r>
            <a:endParaRPr lang="cs-CZ" sz="2000" b="1"/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</a:t>
            </a:r>
            <a:r>
              <a:rPr lang="cs-CZ" sz="2000" b="1"/>
              <a:t>Základní typy dotazníků: </a:t>
            </a:r>
            <a:r>
              <a:rPr lang="cs-CZ" sz="2000"/>
              <a:t>účelové (příležitostné) a standardizované dotazníky diagnostické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/>
              <a:t>    	Konstrukce dotazníků – základní předpoklady:</a:t>
            </a:r>
          </a:p>
          <a:p>
            <a:pPr lvl="2">
              <a:lnSpc>
                <a:spcPct val="80000"/>
              </a:lnSpc>
              <a:spcBef>
                <a:spcPts val="500"/>
              </a:spcBef>
              <a:buFont typeface="Arial" pitchFamily="34"/>
            </a:pPr>
            <a:r>
              <a:rPr lang="cs-CZ" sz="2000"/>
              <a:t>otázky výzkumné</a:t>
            </a:r>
          </a:p>
          <a:p>
            <a:pPr lvl="2">
              <a:lnSpc>
                <a:spcPct val="80000"/>
              </a:lnSpc>
              <a:spcBef>
                <a:spcPts val="500"/>
              </a:spcBef>
              <a:buFont typeface="Arial" pitchFamily="34"/>
            </a:pPr>
            <a:r>
              <a:rPr lang="cs-CZ" sz="2000"/>
              <a:t>otázky funkční, které plní další významné funkce </a:t>
            </a:r>
          </a:p>
          <a:p>
            <a:pPr lvl="2">
              <a:lnSpc>
                <a:spcPct val="80000"/>
              </a:lnSpc>
              <a:spcBef>
                <a:spcPts val="500"/>
              </a:spcBef>
              <a:buFont typeface="Arial" pitchFamily="34"/>
            </a:pPr>
            <a:r>
              <a:rPr lang="cs-CZ" sz="2000"/>
              <a:t>otázky identifikační</a:t>
            </a:r>
          </a:p>
          <a:p>
            <a:pPr lvl="2">
              <a:lnSpc>
                <a:spcPct val="80000"/>
              </a:lnSpc>
              <a:spcBef>
                <a:spcPts val="500"/>
              </a:spcBef>
              <a:buFont typeface="Arial" pitchFamily="34"/>
            </a:pPr>
            <a:r>
              <a:rPr lang="cs-CZ" sz="2000"/>
              <a:t>otázky kontrolní (verifikační)</a:t>
            </a:r>
          </a:p>
          <a:p>
            <a:pPr lvl="2">
              <a:lnSpc>
                <a:spcPct val="80000"/>
              </a:lnSpc>
              <a:spcBef>
                <a:spcPts val="500"/>
              </a:spcBef>
              <a:buFont typeface="Arial" pitchFamily="34"/>
            </a:pPr>
            <a:r>
              <a:rPr lang="cs-CZ" sz="2000"/>
              <a:t>otázky otevřené nebo  otázky uzavřené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/>
              <a:t>	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/>
              <a:t>      Anketa</a:t>
            </a:r>
          </a:p>
          <a:p>
            <a:pPr lvl="0">
              <a:lnSpc>
                <a:spcPct val="80000"/>
              </a:lnSpc>
              <a:spcBef>
                <a:spcPts val="200"/>
              </a:spcBef>
              <a:buNone/>
            </a:pPr>
            <a:endParaRPr lang="cs-CZ" sz="800"/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7BF88AD8-D2D7-7C95-1E2D-C3E04313D430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02AD3616-754C-212C-ACB6-006D698A8D9C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03294D7-7FDF-4450-8A36-52C0665A1064}" type="slidenum">
              <a:rPr/>
              <a:t>16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9A351A6-8B9F-3608-873B-1594E0E41D4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340766"/>
            <a:ext cx="10972800" cy="4176714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cs-CZ" sz="2000" b="1" dirty="0"/>
              <a:t>Psychologické testy</a:t>
            </a:r>
            <a:r>
              <a:rPr lang="cs-CZ" sz="2000" dirty="0"/>
              <a:t> představují soubor standardizovaných úloh, jejichž řešení má určitou vypovídací hodnotu o existenci či míře rozvinutosti určité psychické vlastnosti zkoumané osoby.</a:t>
            </a:r>
          </a:p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cs-CZ" sz="2000" b="1" dirty="0"/>
              <a:t>Podmínky testování: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     	Validita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     	Reliabilita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     	Standardizace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     	Normy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    		Měření výkonu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endParaRPr lang="cs-CZ" sz="2000" b="1" dirty="0"/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 dirty="0"/>
              <a:t>     </a:t>
            </a:r>
            <a:endParaRPr lang="cs-CZ" sz="20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CC0D7CE-93E0-C839-CEB6-C75E1023DDE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000" b="1"/>
              <a:t> </a:t>
            </a:r>
            <a:r>
              <a:rPr lang="cs-CZ" sz="2400" b="1"/>
              <a:t>Metody psychologie</a:t>
            </a:r>
          </a:p>
        </p:txBody>
      </p:sp>
      <p:sp>
        <p:nvSpPr>
          <p:cNvPr id="5" name="Obdélník 3">
            <a:extLst>
              <a:ext uri="{FF2B5EF4-FFF2-40B4-BE49-F238E27FC236}">
                <a16:creationId xmlns:a16="http://schemas.microsoft.com/office/drawing/2014/main" id="{A290BFD3-67D6-79AE-DC06-4D869491FC77}"/>
              </a:ext>
            </a:extLst>
          </p:cNvPr>
          <p:cNvSpPr/>
          <p:nvPr/>
        </p:nvSpPr>
        <p:spPr>
          <a:xfrm>
            <a:off x="5591940" y="2204865"/>
            <a:ext cx="3168350" cy="188199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1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Škály:</a:t>
            </a:r>
            <a:endParaRPr lang="cs-CZ" sz="2000" b="0" i="0" u="none" strike="noStrike" kern="1200" cap="none" spc="0" baseline="0" dirty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    Postojové</a:t>
            </a: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    Hodnotící, posuzovací</a:t>
            </a:r>
          </a:p>
          <a:p>
            <a:pPr marL="0" marR="0" lvl="0" indent="0" algn="l" defTabSz="914400" rtl="0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    Hodnotové</a:t>
            </a:r>
          </a:p>
        </p:txBody>
      </p:sp>
      <p:sp>
        <p:nvSpPr>
          <p:cNvPr id="6" name="Zástupný symbol pro zápatí 1">
            <a:extLst>
              <a:ext uri="{FF2B5EF4-FFF2-40B4-BE49-F238E27FC236}">
                <a16:creationId xmlns:a16="http://schemas.microsoft.com/office/drawing/2014/main" id="{AA8D60CE-C169-6108-BA13-22773F043D38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F9FF85B4-2BCE-DADF-28D6-EA7001778437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C383924-85B5-41CB-84AA-8A8008519920}" type="slidenum">
              <a:rPr/>
              <a:t>17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60ED6A-8FB1-F8EC-FA88-9B47BD413A1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400" b="1"/>
              <a:t> Metody psychologie</a:t>
            </a:r>
            <a:endParaRPr lang="cs-CZ" sz="32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EC3732-2239-459D-6BF6-6D6B58C2291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30213" y="1340647"/>
            <a:ext cx="10972800" cy="4176714"/>
          </a:xfrm>
        </p:spPr>
        <p:txBody>
          <a:bodyPr/>
          <a:lstStyle/>
          <a:p>
            <a:pPr lvl="0">
              <a:spcBef>
                <a:spcPts val="500"/>
              </a:spcBef>
            </a:pPr>
            <a:r>
              <a:rPr lang="cs-CZ" sz="2000" b="1"/>
              <a:t>Sociometrie</a:t>
            </a:r>
            <a:r>
              <a:rPr lang="cs-CZ" sz="2000"/>
              <a:t> umožňuje odhalit povahu vzájemných vztahů mezi jednotlivými členy malé sociální (pracovní) skupiny. 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 b="1"/>
              <a:t>     	Měření neformálních vztahů </a:t>
            </a:r>
            <a:endParaRPr lang="cs-CZ" sz="2000"/>
          </a:p>
          <a:p>
            <a:pPr lvl="0">
              <a:spcBef>
                <a:spcPts val="500"/>
              </a:spcBef>
              <a:buNone/>
            </a:pPr>
            <a:r>
              <a:rPr lang="cs-CZ" sz="2000"/>
              <a:t>     	</a:t>
            </a:r>
            <a:r>
              <a:rPr lang="cs-CZ" sz="2000" b="1"/>
              <a:t>Vyhodnocování</a:t>
            </a:r>
            <a:r>
              <a:rPr lang="cs-CZ" sz="2000"/>
              <a:t> </a:t>
            </a:r>
          </a:p>
          <a:p>
            <a:pPr lvl="2">
              <a:spcBef>
                <a:spcPts val="500"/>
              </a:spcBef>
              <a:buFont typeface="Arial" pitchFamily="34"/>
            </a:pPr>
            <a:r>
              <a:rPr lang="cs-CZ" sz="2000"/>
              <a:t>     sociometrické matice </a:t>
            </a:r>
          </a:p>
          <a:p>
            <a:pPr lvl="2">
              <a:spcBef>
                <a:spcPts val="500"/>
              </a:spcBef>
              <a:buFont typeface="Arial" pitchFamily="34"/>
            </a:pPr>
            <a:r>
              <a:rPr lang="cs-CZ" sz="2000"/>
              <a:t>     sociometrické indexy</a:t>
            </a:r>
          </a:p>
          <a:p>
            <a:pPr lvl="2">
              <a:spcBef>
                <a:spcPts val="500"/>
              </a:spcBef>
              <a:buFont typeface="Arial" pitchFamily="34"/>
            </a:pPr>
            <a:r>
              <a:rPr lang="cs-CZ" sz="2000"/>
              <a:t>     sociogramy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/>
              <a:t> </a:t>
            </a:r>
          </a:p>
          <a:p>
            <a:pPr lvl="0">
              <a:spcBef>
                <a:spcPts val="500"/>
              </a:spcBef>
            </a:pPr>
            <a:r>
              <a:rPr lang="cs-CZ" sz="2000" b="1"/>
              <a:t>Studium objektivních materiálů </a:t>
            </a:r>
            <a:r>
              <a:rPr lang="cs-CZ" sz="2000"/>
              <a:t>před vlastní prací v terénu je nutné se seznámit s celou řadou významných skutečností vzhledem k řešenému úkolu např. velikost podniku, počet a kvalifikace zaměstnanců, sociálně demografické složení, organizační struktura atd.</a:t>
            </a:r>
          </a:p>
          <a:p>
            <a:pPr lvl="2"/>
            <a:endParaRPr lang="cs-CZ"/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AC5C91D8-1C7C-5DDA-91A3-E550F664E7CA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15CC30D7-15A0-3127-9B2D-6A1A136120E5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9839733-B99B-4CE2-BA7C-E327A8BDD754}" type="slidenum">
              <a:rPr/>
              <a:t>18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16AB35C-868C-28C7-208F-F0BF96931D4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cs-CZ" sz="2800" b="1"/>
              <a:t> </a:t>
            </a:r>
            <a:r>
              <a:rPr lang="cs-CZ" sz="2400" b="1"/>
              <a:t>Metody psychologie</a:t>
            </a:r>
            <a:endParaRPr lang="cs-CZ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7B8D57-BB86-D55B-18A7-A22752D8839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500"/>
              </a:spcBef>
            </a:pPr>
            <a:r>
              <a:rPr lang="cs-CZ" sz="2000" b="1"/>
              <a:t>Studium průběhu a výsledku pracovní činnosti - </a:t>
            </a:r>
            <a:r>
              <a:rPr lang="cs-CZ" sz="2000"/>
              <a:t> specifický přístup psychologie práce. Jde o strategii poznávání pracovníka, jejíž podstatou je posuzování kvantity a kvality, průběhu a výsledků činnosti konkrétního člověka z hlediska psychologických aspektů činnosti.</a:t>
            </a:r>
          </a:p>
          <a:p>
            <a:pPr lvl="0">
              <a:spcBef>
                <a:spcPts val="500"/>
              </a:spcBef>
            </a:pPr>
            <a:endParaRPr lang="cs-CZ" sz="2000"/>
          </a:p>
          <a:p>
            <a:pPr lvl="0">
              <a:spcBef>
                <a:spcPts val="500"/>
              </a:spcBef>
            </a:pPr>
            <a:r>
              <a:rPr lang="cs-CZ" sz="2000" b="1"/>
              <a:t>Profesiografie </a:t>
            </a:r>
            <a:r>
              <a:rPr lang="cs-CZ" sz="2000"/>
              <a:t> je možné chápat jako souhrnné označení rozmanitých metod a metodických přístupů zaměřených na zkoumání a rozbor určité profese, na poznání jejích psychologicky významných charakteristik. </a:t>
            </a:r>
          </a:p>
          <a:p>
            <a:pPr lvl="0">
              <a:spcBef>
                <a:spcPts val="500"/>
              </a:spcBef>
            </a:pPr>
            <a:endParaRPr lang="cs-CZ" sz="2000"/>
          </a:p>
          <a:p>
            <a:pPr lvl="0">
              <a:spcBef>
                <a:spcPts val="500"/>
              </a:spcBef>
            </a:pPr>
            <a:r>
              <a:rPr lang="cs-CZ" sz="2000" b="1"/>
              <a:t>Metody psychologické intervence a výcviku</a:t>
            </a:r>
            <a:r>
              <a:rPr lang="cs-CZ" sz="2000"/>
              <a:t> je soubor rozmanitých přístupů a metod, jejichž primárním posláním je ovlivňování psychické činnosti – zpravidla určité skupiny osob současně.</a:t>
            </a:r>
            <a:endParaRPr lang="cs-CZ" sz="2000" b="1"/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C203A101-03AF-9748-738B-3399E1503D55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0DA55BBB-7570-79E6-3BE9-D2B24D30C0E8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CCA6E24-0440-4911-A18E-85A823ED29BB}" type="slidenum">
              <a:rPr/>
              <a:t>19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34BDA2A-D2D1-48D0-246F-542892BC69A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3" y="1412775"/>
            <a:ext cx="10972800" cy="4176714"/>
          </a:xfrm>
        </p:spPr>
        <p:txBody>
          <a:bodyPr/>
          <a:lstStyle/>
          <a:p>
            <a:pPr lvl="0"/>
            <a:endParaRPr lang="cs-CZ" b="1" dirty="0"/>
          </a:p>
          <a:p>
            <a:pPr lvl="0">
              <a:spcBef>
                <a:spcPts val="500"/>
              </a:spcBef>
            </a:pPr>
            <a:r>
              <a:rPr lang="cs-CZ" sz="2000" b="1" u="sng" dirty="0"/>
              <a:t>Lidská psychika -</a:t>
            </a:r>
            <a:r>
              <a:rPr lang="cs-CZ" sz="2000" dirty="0"/>
              <a:t> psychika je chápána jako souhrn, systém, organizace psychických jevů.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dirty="0"/>
          </a:p>
          <a:p>
            <a:pPr lvl="0">
              <a:spcBef>
                <a:spcPts val="500"/>
              </a:spcBef>
            </a:pPr>
            <a:endParaRPr lang="cs-CZ" sz="2000" dirty="0"/>
          </a:p>
          <a:p>
            <a:pPr lvl="0">
              <a:spcBef>
                <a:spcPts val="500"/>
              </a:spcBef>
            </a:pPr>
            <a:r>
              <a:rPr lang="cs-CZ" sz="2000" dirty="0"/>
              <a:t>Psychické procesy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 Psychické jevy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 Psychické vlastnosti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 Psychické stavy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 Základní funkce psychiky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BFE926D-A5A7-BE39-F587-9D20758D49F7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 </a:t>
            </a:r>
            <a:r>
              <a:rPr lang="cs-CZ" sz="2400" b="1" i="0" u="none" strike="noStrike" kern="120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Lidská psychika</a:t>
            </a:r>
            <a:endParaRPr lang="cs-CZ" sz="3200" b="0" i="0" u="none" strike="noStrike" kern="0" cap="none" spc="0" baseline="0" dirty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AE6DB3A3-F6AA-C1B9-CE4A-9AA829FA4870}"/>
              </a:ext>
            </a:extLst>
          </p:cNvPr>
          <p:cNvSpPr txBox="1"/>
          <p:nvPr/>
        </p:nvSpPr>
        <p:spPr>
          <a:xfrm>
            <a:off x="719669" y="5805489"/>
            <a:ext cx="326450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 dirty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   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62187-31C3-8526-5B9F-10A5C6930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44F1F273-F49B-4FE4-3D79-AC0F95E6DC3E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20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70D02AB-13E8-1778-4566-503B517B2CD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>
                <a:solidFill>
                  <a:srgbClr val="000066"/>
                </a:solidFill>
              </a:rPr>
              <a:t> </a:t>
            </a:r>
            <a:br>
              <a:rPr lang="cs-CZ" sz="4400" dirty="0">
                <a:solidFill>
                  <a:srgbClr val="000066"/>
                </a:solidFill>
              </a:rPr>
            </a:br>
            <a:r>
              <a:rPr lang="cs-CZ" sz="2400" b="1" kern="1200" dirty="0">
                <a:solidFill>
                  <a:srgbClr val="000066"/>
                </a:solidFill>
              </a:rPr>
              <a:t>Lidská psychika</a:t>
            </a:r>
            <a:endParaRPr lang="cs-CZ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07451B8-69CF-2701-EF4F-75962C43DC7E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1600" dirty="0"/>
              <a:t>        </a:t>
            </a:r>
            <a:r>
              <a:rPr lang="cs-CZ" sz="2000" dirty="0"/>
              <a:t>Důležitou podmínkou psychické činnosti je </a:t>
            </a:r>
            <a:r>
              <a:rPr lang="cs-CZ" sz="2000" b="1" dirty="0"/>
              <a:t>stupeň aktivace: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 1. Nulová aktivace – smrt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 2. Nízká aktivace – spánek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 3. Snížená aktivace – při probuzení, únava, přechod mezi bděním a spánkem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 4. Střední aktivace – běžná práce v bdělém stavu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 5. Zvýšení aktivace – náročné situace, vyšší napětí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 6. Vysoká aktivace – maximální výkon, silné citové reakce a afektivní jednání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160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3C81C6A0-72F2-684D-B175-681D4C951E46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0562382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03F52-C083-ECD0-5833-A4EC6DC54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266B6CC0-2E84-EA7C-71A2-0D9CCDA17309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21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D325CF-15AF-99D2-168C-FB5712573A9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indent="-342900">
              <a:buClr>
                <a:srgbClr val="40B0FF"/>
              </a:buClr>
              <a:buSzPct val="80000"/>
              <a:buFont typeface="Wingdings" pitchFamily="2"/>
              <a:buChar char="§"/>
            </a:pPr>
            <a:r>
              <a:rPr lang="cs-CZ" sz="2400" b="1" kern="1200" dirty="0">
                <a:solidFill>
                  <a:srgbClr val="000066"/>
                </a:solidFill>
              </a:rPr>
              <a:t>Lidská psychika - </a:t>
            </a:r>
            <a:r>
              <a:rPr lang="cs-CZ" sz="2400" b="1" dirty="0"/>
              <a:t>Psychický proces </a:t>
            </a:r>
            <a:endParaRPr lang="cs-CZ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E481C6-AA99-0722-5631-15EB3ECAE75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Dělení psychických procesů: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</a:t>
            </a:r>
            <a:r>
              <a:rPr lang="cs-CZ" sz="2000" dirty="0"/>
              <a:t>Kognitivní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Emocionální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Motivační a volní  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Psychické obsahy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Psychické vlastnosti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Psychický stav</a:t>
            </a: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7E00037E-52C0-5052-DF48-DA656AF3222C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7968357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12FBAF37-2075-2ACB-75AE-6819101627C7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0763D36-E7E6-4026-AC9B-5EB86CBB0AAD}" type="slidenum">
              <a:rPr/>
              <a:t>22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84B3ED4-D3D9-DD84-728C-1CC523B62C6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08888" y="1340647"/>
            <a:ext cx="10972800" cy="4320604"/>
          </a:xfrm>
        </p:spPr>
        <p:txBody>
          <a:bodyPr/>
          <a:lstStyle/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Psychika se projevuje dvěma základními formami – prožíváním a chováním.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 b="1"/>
              <a:t>    </a:t>
            </a:r>
          </a:p>
          <a:p>
            <a:pPr lvl="0">
              <a:spcBef>
                <a:spcPts val="500"/>
              </a:spcBef>
            </a:pPr>
            <a:r>
              <a:rPr lang="cs-CZ" sz="2000" b="1"/>
              <a:t>Prožívání</a:t>
            </a:r>
            <a:r>
              <a:rPr lang="cs-CZ" sz="2000"/>
              <a:t> je vnitřní a ryze subjektivní dění, které zahrnuje zejména poznávání, cítění a snažení člověka.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 b="1"/>
              <a:t>		Znaky prožívání:</a:t>
            </a:r>
          </a:p>
          <a:p>
            <a:pPr lvl="2">
              <a:spcBef>
                <a:spcPts val="500"/>
              </a:spcBef>
            </a:pPr>
            <a:r>
              <a:rPr lang="cs-CZ" sz="2000"/>
              <a:t>Časovost</a:t>
            </a:r>
          </a:p>
          <a:p>
            <a:pPr lvl="2">
              <a:spcBef>
                <a:spcPts val="500"/>
              </a:spcBef>
            </a:pPr>
            <a:r>
              <a:rPr lang="cs-CZ" sz="2000"/>
              <a:t>Subjektivnost</a:t>
            </a:r>
          </a:p>
          <a:p>
            <a:pPr lvl="2">
              <a:spcBef>
                <a:spcPts val="500"/>
              </a:spcBef>
            </a:pPr>
            <a:r>
              <a:rPr lang="cs-CZ" sz="2000"/>
              <a:t>Jedinečnost</a:t>
            </a:r>
          </a:p>
          <a:p>
            <a:pPr lvl="2">
              <a:spcBef>
                <a:spcPts val="500"/>
              </a:spcBef>
            </a:pPr>
            <a:r>
              <a:rPr lang="cs-CZ" sz="2000"/>
              <a:t>Omezení pouze na část psychiky</a:t>
            </a:r>
          </a:p>
          <a:p>
            <a:pPr lvl="2">
              <a:spcBef>
                <a:spcPts val="500"/>
              </a:spcBef>
            </a:pPr>
            <a:r>
              <a:rPr lang="cs-CZ" sz="2000"/>
              <a:t>Obtížně vyjádřitelné chováním a řečí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/>
              <a:t>	Formy prožívání</a:t>
            </a:r>
            <a:endParaRPr lang="cs-CZ" sz="2000"/>
          </a:p>
          <a:p>
            <a:pPr lvl="2"/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A2FDE1D-29F5-8F22-142B-71DD1B6A9E2E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Psychické</a:t>
            </a:r>
            <a:r>
              <a:rPr lang="cs-CZ" sz="28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 </a:t>
            </a: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procesy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A440FB47-3829-89D2-F242-51A087F284B6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F390EC05-5B97-F08E-A60B-9604146BE6FF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0460C3D-2D29-4B61-B672-E3786DB22ABC}" type="slidenum">
              <a:rPr/>
              <a:t>23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F41718F6-DBBC-3964-13D6-50EDDA03FD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2011" y="1124739"/>
            <a:ext cx="10972800" cy="4176714"/>
          </a:xfrm>
        </p:spPr>
        <p:txBody>
          <a:bodyPr/>
          <a:lstStyle/>
          <a:p>
            <a:pPr lvl="0"/>
            <a:endParaRPr lang="cs-CZ" b="1"/>
          </a:p>
          <a:p>
            <a:pPr lvl="0">
              <a:spcBef>
                <a:spcPts val="500"/>
              </a:spcBef>
            </a:pPr>
            <a:r>
              <a:rPr lang="cs-CZ" sz="2000" b="1"/>
              <a:t>Chování </a:t>
            </a:r>
            <a:r>
              <a:rPr lang="cs-CZ" sz="2000"/>
              <a:t>označuje veškeré projevy jedince, které lze pozorovat, zaznamenat nebo měřit.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/>
              <a:t>     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/>
              <a:t>	Rozlišují se tři kategorie chování:  jednání, řeč a výraz.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/>
              <a:t>    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	Molekulární chování 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	Molární chování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	Aktivní/pasivní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	Volní/mimovolní</a:t>
            </a:r>
          </a:p>
          <a:p>
            <a:pPr lvl="0">
              <a:buNone/>
            </a:pPr>
            <a:r>
              <a:rPr lang="cs-CZ" sz="2000"/>
              <a:t>     </a:t>
            </a:r>
            <a:endParaRPr lang="cs-CZ"/>
          </a:p>
          <a:p>
            <a:pPr lvl="2"/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F7834AD-2996-3AFE-48ED-CF433BA4297F}"/>
              </a:ext>
            </a:extLst>
          </p:cNvPr>
          <p:cNvSpPr txBox="1"/>
          <p:nvPr/>
        </p:nvSpPr>
        <p:spPr>
          <a:xfrm>
            <a:off x="719669" y="576264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 </a:t>
            </a:r>
            <a:r>
              <a:rPr lang="cs-CZ" sz="2800" b="0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 </a:t>
            </a: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Chování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B22E1D35-E7D5-3E6A-3938-4D666754F4E1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DFE2D7F5-F4D9-15EF-6CC2-20033946A08F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FEE733E-BF43-4AEC-AC98-959B87421ADC}" type="slidenum">
              <a:rPr/>
              <a:t>24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3A81C04-8C7F-4213-89E0-4B7612B85BF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446" y="980730"/>
            <a:ext cx="10972800" cy="4392484"/>
          </a:xfrm>
        </p:spPr>
        <p:txBody>
          <a:bodyPr/>
          <a:lstStyle/>
          <a:p>
            <a:pPr marL="0" lvl="0" indent="0">
              <a:buNone/>
            </a:pPr>
            <a:endParaRPr lang="cs-CZ" b="1"/>
          </a:p>
          <a:p>
            <a:pPr marL="0" lvl="0" indent="0">
              <a:buNone/>
            </a:pPr>
            <a:r>
              <a:rPr lang="cs-CZ"/>
              <a:t>   </a:t>
            </a:r>
            <a:r>
              <a:rPr lang="cs-CZ" sz="2000" b="1"/>
              <a:t>Kognitivní  poznávací procesy :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b="1"/>
              <a:t>            	</a:t>
            </a:r>
            <a:r>
              <a:rPr lang="cs-CZ" sz="2000"/>
              <a:t>Vědomí a nevědomí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 	Vnímání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 	Pozornost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 	Učení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 	Paměť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 	Myšlení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        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1326946-6EAF-EA1B-E646-D8C82FCBAF77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 </a:t>
            </a: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Psychické</a:t>
            </a:r>
            <a:r>
              <a:rPr lang="cs-CZ" sz="28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 </a:t>
            </a: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procesy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2F6BD822-82FD-E232-80A2-69A80FB0AAAC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55388C40-FF28-0FA9-712B-0AA7A77F3C26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EB127CE-9201-452B-8631-3D971204F194}" type="slidenum">
              <a:rPr/>
              <a:t>25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E71FC88-F228-2D5D-7AB2-4E142F04532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67410" y="1844673"/>
            <a:ext cx="10972800" cy="4176714"/>
          </a:xfrm>
        </p:spPr>
        <p:txBody>
          <a:bodyPr/>
          <a:lstStyle/>
          <a:p>
            <a:pPr lvl="0">
              <a:spcBef>
                <a:spcPts val="500"/>
              </a:spcBef>
            </a:pPr>
            <a:r>
              <a:rPr lang="cs-CZ" sz="2000" b="1"/>
              <a:t>Vědomí</a:t>
            </a:r>
            <a:r>
              <a:rPr lang="cs-CZ" sz="2000"/>
              <a:t> – mnoho výkladů(stav bdělosti, nabytá zkušenost,mysl….).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                   V psychologii nejběžněji stav psychiky člověka.</a:t>
            </a:r>
          </a:p>
          <a:p>
            <a:pPr lvl="0">
              <a:spcBef>
                <a:spcPts val="500"/>
              </a:spcBef>
            </a:pPr>
            <a:endParaRPr lang="cs-CZ" sz="2000"/>
          </a:p>
          <a:p>
            <a:pPr lvl="0">
              <a:spcBef>
                <a:spcPts val="500"/>
              </a:spcBef>
            </a:pPr>
            <a:r>
              <a:rPr lang="cs-CZ" sz="2000" b="1"/>
              <a:t>Dimenze vědomí</a:t>
            </a: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            1. dimenze bdělost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              2. dimenze – šíře vědomí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 </a:t>
            </a:r>
          </a:p>
          <a:p>
            <a:pPr lvl="0">
              <a:spcBef>
                <a:spcPts val="500"/>
              </a:spcBef>
            </a:pPr>
            <a:r>
              <a:rPr lang="cs-CZ" sz="2000" b="1"/>
              <a:t>Funkce vědomí</a:t>
            </a:r>
          </a:p>
          <a:p>
            <a:pPr marL="0" lvl="0" indent="0">
              <a:buNone/>
            </a:pPr>
            <a:endParaRPr lang="cs-CZ" b="1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ACAFDD9-2F65-5706-9801-B6A412678A97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Vědomí a nevědomí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85733A10-16FE-8C49-4360-FB5D5BBC41E0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4902C7C2-5326-A07D-80CB-32A9EDF31872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CD17047-DF8B-49FA-BE83-CE3E3D097F06}" type="slidenum">
              <a:rPr/>
              <a:t>26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26A06A0-B434-C72E-42AC-F2C45975B64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252542"/>
            <a:ext cx="10972800" cy="4401006"/>
          </a:xfrm>
        </p:spPr>
        <p:txBody>
          <a:bodyPr/>
          <a:lstStyle/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b="1" dirty="0"/>
              <a:t>       Nevědomí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	Psychické děje mezi vědomím a nevědomím.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	Aktuálně nevědomé, ale </a:t>
            </a:r>
            <a:r>
              <a:rPr lang="cs-CZ" sz="2000" dirty="0" err="1"/>
              <a:t>uvědomitelné</a:t>
            </a:r>
            <a:r>
              <a:rPr lang="cs-CZ" sz="2000" dirty="0"/>
              <a:t> skutečnosti mysli.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	Neuvědomované skutečnosti, které se ale „zvědomují“, když věci nejdou, jak jít mají, jak 	jsme na ně zvyklí.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	Nevědomé, vytěsněné psychické děje či skutečnosti.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        Hladiny vědomí/nevědomí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b="1" dirty="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       Fantazie</a:t>
            </a:r>
          </a:p>
          <a:p>
            <a:pPr lvl="0">
              <a:spcBef>
                <a:spcPts val="500"/>
              </a:spcBef>
            </a:pPr>
            <a:endParaRPr lang="cs-CZ" sz="2000" b="1" dirty="0"/>
          </a:p>
          <a:p>
            <a:pPr lvl="0">
              <a:spcBef>
                <a:spcPts val="500"/>
              </a:spcBef>
            </a:pPr>
            <a:endParaRPr lang="cs-CZ" sz="2000" b="1" dirty="0"/>
          </a:p>
          <a:p>
            <a:pPr marL="0" lvl="0" indent="0">
              <a:buNone/>
            </a:pPr>
            <a:endParaRPr lang="cs-CZ" b="1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295C921-932E-B237-494D-06C5925CDDC9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Vědomí a nevědomí</a:t>
            </a:r>
            <a:endParaRPr lang="cs-CZ" sz="3200" b="0" i="0" u="none" strike="noStrike" kern="0" cap="none" spc="0" baseline="0" dirty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8835E229-075A-1902-6221-B489BED014FF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28645-48B1-EDBD-6219-42F5C447B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CE01FCB4-80E9-7662-BB96-142478F7BFCF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78B70AF-EFB6-4AA3-813D-1415FEB54CA9}" type="slidenum">
              <a:rPr/>
              <a:t>27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683601EB-0E3D-1696-D1BD-4A871B7F20C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96902" y="1263428"/>
            <a:ext cx="10972800" cy="4176714"/>
          </a:xfrm>
        </p:spPr>
        <p:txBody>
          <a:bodyPr/>
          <a:lstStyle/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Vjem je psychickou reprezentací nějakého objektu v naší mysli.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b="1" dirty="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Kognitivní funkce tvoří: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Vnímání prostřednictvím smyslů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Paměť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Pozornost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Představy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Fantazie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Myšlení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Úsudek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Řeč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1AF82EA-E5DA-5AC2-7842-75753068FEDC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Vnímání</a:t>
            </a:r>
            <a:endParaRPr lang="cs-CZ" sz="3200" b="0" i="0" u="none" strike="noStrike" kern="0" cap="none" spc="0" baseline="0" dirty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B00BD52A-D726-3597-27E1-025A9C60F4CC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4616716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284F2-86C5-107E-31F8-BEBFAC00F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359DCFDC-489A-703A-FCEB-9393A02CCB7C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28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1F1A7B-CAB0-0287-E305-E8178E3604A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b="1" dirty="0"/>
              <a:t>Vnímání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B262F3-808E-E0F0-B1A2-5E319975D464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Dvě úrovně poznávání: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16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Smyslové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Nepřímé, zprostředkované, rozumové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Typické vlastnosti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Charakteristika vnímání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Individuální rozdíly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Vnímání a motivace</a:t>
            </a: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7E32363E-48FD-34EE-AF52-EA5DCC196C58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28596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ECC219D-52D7-83C9-921C-80024A2153C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4512" y="1628775"/>
            <a:ext cx="10972800" cy="4176714"/>
          </a:xfrm>
        </p:spPr>
        <p:txBody>
          <a:bodyPr/>
          <a:lstStyle/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 Dělení pozornosti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 Zaměření pozornosti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 Vlastnosti pozornosti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dirty="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     Představivost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b="1" dirty="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     Asociační zákony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b="1" dirty="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     Funkce představ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b="1" dirty="0"/>
          </a:p>
          <a:p>
            <a:pPr lvl="2"/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47AB327-1179-A8DF-594C-725C7684720F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B4F1F3D-AD20-4BFD-9F53-6FFD1DAC062C}" type="slidenum">
              <a:rPr/>
              <a:t>29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4CAA2E4-7624-7D7B-9C69-0E45C5A448FE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Pozornost a </a:t>
            </a:r>
            <a:r>
              <a:rPr lang="cs-CZ" sz="2400" b="1" i="0" u="none" strike="noStrike" kern="1200" cap="none" spc="0" baseline="0" dirty="0" err="1">
                <a:solidFill>
                  <a:srgbClr val="000066"/>
                </a:solidFill>
                <a:uFillTx/>
                <a:latin typeface="Arial"/>
                <a:cs typeface="Arial"/>
              </a:rPr>
              <a:t>představivist</a:t>
            </a:r>
            <a:endParaRPr lang="cs-CZ" sz="3200" b="0" i="0" u="none" strike="noStrike" kern="0" cap="none" spc="0" baseline="0" dirty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6769A851-99E2-CD11-6A1D-35EFCFBF188B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0263086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7FFBE-46C8-4C0A-5BE8-8E74F08E3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99615D8C-5A67-AFC7-10D3-24ABB78F54DD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30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65C0812-6EA6-AEF6-7547-5F4BB8E2F27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b="1" dirty="0"/>
              <a:t>Učení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A659A4-30E7-74EF-4F0C-5BD3952ACB1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1600" b="1" dirty="0"/>
              <a:t>     </a:t>
            </a:r>
            <a:r>
              <a:rPr lang="cs-CZ" sz="2000" b="1" dirty="0"/>
              <a:t>Širší hledisko a užší hledisko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</a:t>
            </a:r>
            <a:r>
              <a:rPr lang="cs-CZ" sz="2000" b="1" dirty="0"/>
              <a:t>Učení jako proces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Co získáme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Druhy učení</a:t>
            </a: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DAD34FB7-EDE6-EE17-B6BC-B70DB20FB99F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710273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0282AC6C-F2B2-5011-8877-6BD6147A71A4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CEECF4C-CAF9-49A5-9B03-93C45BAD7021}" type="slidenum">
              <a:rPr/>
              <a:t>31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pic>
        <p:nvPicPr>
          <p:cNvPr id="3" name="Obrázek 1">
            <a:extLst>
              <a:ext uri="{FF2B5EF4-FFF2-40B4-BE49-F238E27FC236}">
                <a16:creationId xmlns:a16="http://schemas.microsoft.com/office/drawing/2014/main" id="{FF1A1C84-7FAF-990D-D78C-166C5ED9BB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886"/>
          <a:stretch>
            <a:fillRect/>
          </a:stretch>
        </p:blipFill>
        <p:spPr>
          <a:xfrm>
            <a:off x="2135562" y="1340766"/>
            <a:ext cx="6789886" cy="432047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046C654-6B22-1BEB-5A99-81F5188E3888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Uchování nabytých poznatků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7A0ECE80-2CB8-E4F3-62BA-1FA9DAFF3B4F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0941461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E03C6-305E-9459-103D-A7819CECC9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13F8A664-C74F-4EC7-862B-E015143C6A12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32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89F710-811E-671B-3266-2937026D436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Paměť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2B2D8A-B54C-10C9-F983-B1EEF002EF7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99531" y="1049908"/>
            <a:ext cx="10972800" cy="4603639"/>
          </a:xfrm>
        </p:spPr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 Složky paměti – klinické hledisko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Impregnace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Retence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Konzervace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Reprodukce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</a:t>
            </a:r>
            <a:r>
              <a:rPr lang="cs-CZ" sz="2000" b="1" dirty="0"/>
              <a:t>Dělení paměti z hlediska: 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modality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záměru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způsobu zapamatování si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délky uchování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</a:t>
            </a:r>
            <a:r>
              <a:rPr lang="cs-CZ" sz="2000" dirty="0"/>
              <a:t>senzorická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 </a:t>
            </a:r>
            <a:r>
              <a:rPr lang="cs-CZ" sz="1400" dirty="0"/>
              <a:t>           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1400" dirty="0"/>
              <a:t>      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1400" dirty="0"/>
              <a:t>      </a:t>
            </a: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B5326AAA-AC8D-B1C7-C524-672AFC122EA4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865469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AF1CA-5D92-4460-3624-A10E557FB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A6166141-6EFF-374B-45B6-2C9B08946FD2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33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747839-08DD-AD22-C4F2-296169999B4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b="1" dirty="0"/>
              <a:t>Paměť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43B53F-C3B0-D8A0-90CC-A09546EABC0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160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299DA5D9-A1F7-5EBB-0EF5-94488FC6396D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F5045014-F246-BD59-5D3D-2A1B6DD021E4}"/>
              </a:ext>
            </a:extLst>
          </p:cNvPr>
          <p:cNvSpPr txBox="1"/>
          <p:nvPr/>
        </p:nvSpPr>
        <p:spPr>
          <a:xfrm>
            <a:off x="719669" y="1464806"/>
            <a:ext cx="8288594" cy="4810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Paměťové struktury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 </a:t>
            </a:r>
          </a:p>
          <a:p>
            <a:pPr>
              <a:lnSpc>
                <a:spcPct val="80000"/>
              </a:lnSpc>
              <a:spcBef>
                <a:spcPts val="400"/>
              </a:spcBef>
            </a:pPr>
            <a:r>
              <a:rPr lang="cs-CZ" sz="2000" b="1" dirty="0"/>
              <a:t>    </a:t>
            </a:r>
            <a:r>
              <a:rPr lang="cs-CZ" sz="2000" dirty="0"/>
              <a:t>Ultrakrátká paměť ( senzorická/smyslová).</a:t>
            </a: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</a:pPr>
            <a:r>
              <a:rPr lang="cs-CZ" sz="2000" dirty="0"/>
              <a:t>    Krátkodobá paměť (operační/pracovní).</a:t>
            </a: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</a:pPr>
            <a:r>
              <a:rPr lang="cs-CZ" sz="2000" dirty="0"/>
              <a:t>     Dlouhodobá paměť</a:t>
            </a:r>
          </a:p>
          <a:p>
            <a:pPr lvl="0">
              <a:lnSpc>
                <a:spcPct val="80000"/>
              </a:lnSpc>
              <a:spcBef>
                <a:spcPts val="400"/>
              </a:spcBef>
            </a:pPr>
            <a:r>
              <a:rPr lang="cs-CZ" sz="2000" dirty="0"/>
              <a:t>            explicitní, implicitní</a:t>
            </a:r>
          </a:p>
          <a:p>
            <a:pPr lvl="0">
              <a:lnSpc>
                <a:spcPct val="80000"/>
              </a:lnSpc>
              <a:spcBef>
                <a:spcPts val="400"/>
              </a:spcBef>
            </a:pPr>
            <a:r>
              <a:rPr lang="cs-CZ" sz="2000" dirty="0"/>
              <a:t>            sémantická, epizodická, procedurální</a:t>
            </a:r>
          </a:p>
          <a:p>
            <a:pPr lvl="0">
              <a:lnSpc>
                <a:spcPct val="80000"/>
              </a:lnSpc>
              <a:spcBef>
                <a:spcPts val="400"/>
              </a:spcBef>
            </a:pPr>
            <a:endParaRPr lang="cs-CZ" sz="2000" dirty="0"/>
          </a:p>
          <a:p>
            <a:pPr lvl="0">
              <a:lnSpc>
                <a:spcPct val="80000"/>
              </a:lnSpc>
              <a:spcBef>
                <a:spcPts val="400"/>
              </a:spcBef>
            </a:pPr>
            <a:r>
              <a:rPr lang="cs-CZ" sz="2000" b="1" dirty="0"/>
              <a:t>Činitelé ovlivňující paměť</a:t>
            </a:r>
          </a:p>
          <a:p>
            <a:pPr lvl="0">
              <a:lnSpc>
                <a:spcPct val="80000"/>
              </a:lnSpc>
              <a:spcBef>
                <a:spcPts val="400"/>
              </a:spcBef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</a:pPr>
            <a:r>
              <a:rPr lang="cs-CZ" sz="2000" b="1" dirty="0"/>
              <a:t>Zapomínání a jeho příčiny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8386831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E9DB96-8F4C-E111-174C-CDFD40545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48A6A6C7-26E8-FAD4-263E-E298C7C16C47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34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689805-5432-D2E7-04F3-05AA59AA1D9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Paměť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829D2A-FAB3-54F9-4E56-AABD35881505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98327" y="1340643"/>
            <a:ext cx="10972800" cy="4176714"/>
          </a:xfrm>
        </p:spPr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Fáze paměťového procesu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Vštěpování.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Uchování (zapomínání).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Vybavování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Faktory ovlivňující paměť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Neurobiologické základy paměti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Klíčové mozkové struktury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</a:t>
            </a:r>
            <a:r>
              <a:rPr lang="cs-CZ" sz="2000" dirty="0" err="1"/>
              <a:t>Pre</a:t>
            </a:r>
            <a:r>
              <a:rPr lang="cs-CZ" sz="2000" dirty="0"/>
              <a:t> frontální kůra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Amygdala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Bazální ganglia a mozeček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1600" dirty="0"/>
              <a:t>      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1600" dirty="0"/>
              <a:t>     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160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9689AB4B-F318-0317-4DCB-53969BA3E7A6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16635605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08F11-CAEE-98C3-DF82-F02F61A91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A99ED76F-D2F2-2395-D1F7-A1FCA80EB57D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35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EDDCCE-27F0-826B-7A10-E6823DF25CB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dirty="0"/>
              <a:t>Paměť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304BCA4-ECC6-2836-7E90-B69B2B7B0C1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Pilíře paměti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</a:t>
            </a:r>
            <a:r>
              <a:rPr lang="cs-CZ" sz="2000" dirty="0"/>
              <a:t>pilíř asociace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     </a:t>
            </a:r>
            <a:r>
              <a:rPr lang="cs-CZ" sz="2000" dirty="0"/>
              <a:t>pilíř lokace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pilíř imaginace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 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Poruchy a specifika paměti</a:t>
            </a: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602A7920-BD54-0C18-EBD3-8DAB96FDDFA7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8573949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67D01-E4F0-75EB-9E9A-EBEBA78CC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A6F9F1C-9754-57BB-EEF6-3B0BC65710C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4512" y="1628775"/>
            <a:ext cx="10972800" cy="4176714"/>
          </a:xfrm>
        </p:spPr>
        <p:txBody>
          <a:bodyPr/>
          <a:lstStyle/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    </a:t>
            </a:r>
            <a:r>
              <a:rPr lang="cs-CZ" sz="2000" b="1" dirty="0"/>
              <a:t>Myšlenkové operace </a:t>
            </a:r>
            <a:r>
              <a:rPr lang="cs-CZ" sz="2000" dirty="0"/>
              <a:t>: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Analýza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Syntéza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Srovnávání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Třídění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Abstrakce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Zobecnění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Indukce/dedukce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Analogie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Zobecňování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dirty="0"/>
          </a:p>
          <a:p>
            <a:pPr lvl="0"/>
            <a:endParaRPr lang="cs-CZ" sz="2000" dirty="0"/>
          </a:p>
          <a:p>
            <a:pPr lvl="2"/>
            <a:endParaRPr lang="cs-CZ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C83A0D62-910A-1665-EDA4-86AB49A4653D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B4F1F3D-AD20-4BFD-9F53-6FFD1DAC062C}" type="slidenum">
              <a:rPr/>
              <a:t>36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803A8FE-23CD-EC5A-4523-845B61ECBAA8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dirty="0">
                <a:solidFill>
                  <a:srgbClr val="000066"/>
                </a:solidFill>
                <a:latin typeface="Arial"/>
                <a:cs typeface="Arial"/>
              </a:rPr>
              <a:t>Myšlení</a:t>
            </a:r>
            <a:endParaRPr lang="cs-CZ" sz="3200" b="0" i="0" u="none" strike="noStrike" kern="0" cap="none" spc="0" baseline="0" dirty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5F830485-B5F0-4118-120D-98A58CAF21EB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0983685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83E19B-7AEC-9501-E13C-70A6C2221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9D14176B-63EF-3879-3EDA-B352A5FDCB2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4512" y="1628775"/>
            <a:ext cx="10972800" cy="4176714"/>
          </a:xfrm>
        </p:spPr>
        <p:txBody>
          <a:bodyPr/>
          <a:lstStyle/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      Formy myšlení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Pojem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Soud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 Úsudek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b="1" dirty="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Druhy myšlení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Podle praktičnosti a teoretičnosti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dirty="0"/>
              <a:t>Podle způsobů řešení a výsledků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b="1" dirty="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dirty="0"/>
              <a:t>Poruchy myšlení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 b="1" dirty="0"/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D34E5BF-2818-BC73-732F-23E029A84D3D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B4F1F3D-AD20-4BFD-9F53-6FFD1DAC062C}" type="slidenum">
              <a:rPr/>
              <a:t>37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9AE9452-2443-C236-9EAD-3F856E443C18}"/>
              </a:ext>
            </a:extLst>
          </p:cNvPr>
          <p:cNvSpPr txBox="1"/>
          <p:nvPr/>
        </p:nvSpPr>
        <p:spPr>
          <a:xfrm>
            <a:off x="719669" y="582390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dirty="0">
                <a:solidFill>
                  <a:srgbClr val="000066"/>
                </a:solidFill>
                <a:latin typeface="Arial"/>
                <a:cs typeface="Arial"/>
              </a:rPr>
              <a:t>Myšlení</a:t>
            </a:r>
            <a:endParaRPr lang="cs-CZ" sz="3200" b="0" i="0" u="none" strike="noStrike" kern="0" cap="none" spc="0" baseline="0" dirty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73D70622-EFDC-C555-05D9-DB5365F05552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3592391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133ED950-41BF-BCED-91EA-A68C4181D757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36A6F61-0F9E-4ACB-9CF4-1501F0E1C0CB}" type="slidenum">
              <a:rPr/>
              <a:t>38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76D842F-248F-8566-9ED0-FC70372BA4A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9603" y="1556793"/>
            <a:ext cx="11082866" cy="4176714"/>
          </a:xfrm>
        </p:spPr>
        <p:txBody>
          <a:bodyPr/>
          <a:lstStyle/>
          <a:p>
            <a:pPr marL="0" lv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 dirty="0"/>
              <a:t>Základní charakteristika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 dirty="0"/>
              <a:t>     </a:t>
            </a:r>
            <a:r>
              <a:rPr lang="cs-CZ" sz="2000" dirty="0"/>
              <a:t>Pojem </a:t>
            </a:r>
            <a:r>
              <a:rPr lang="cs-CZ" sz="2000" b="1" dirty="0"/>
              <a:t>osobnost</a:t>
            </a:r>
            <a:r>
              <a:rPr lang="cs-CZ" sz="2000" dirty="0"/>
              <a:t> označuje psychiku člověka a zdůrazňuje na jedné straně celistvost, na druhé straně pak odlišnost a jedinečnost každého člověka.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dirty="0"/>
              <a:t>     Je charakteristická – vnitřní jednotou, individuální specifičností, vývojovou kontinuitou a interakcí s prostředím.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endParaRPr lang="cs-CZ" sz="2000" dirty="0"/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dirty="0"/>
              <a:t>Vlastnosti, které jsou osobnosti připisovány: jedinečnost, vnitřní integrita, stálost a vývoj</a:t>
            </a:r>
          </a:p>
          <a:p>
            <a:pPr lvl="0">
              <a:lnSpc>
                <a:spcPct val="80000"/>
              </a:lnSpc>
              <a:spcBef>
                <a:spcPts val="5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dirty="0"/>
              <a:t>Základními tématy, kterým se psychologie osobnosti věnuje, jsou:</a:t>
            </a:r>
          </a:p>
          <a:p>
            <a:pPr marL="457200" lvl="1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dirty="0"/>
              <a:t>vývoj osobnosti</a:t>
            </a:r>
          </a:p>
          <a:p>
            <a:pPr marL="457200" lvl="1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dirty="0"/>
              <a:t>struktura osobnosti</a:t>
            </a:r>
          </a:p>
          <a:p>
            <a:pPr marL="457200" lvl="1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dirty="0"/>
              <a:t>dynamika osobnosti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56CED56-F2AA-8C7A-0889-7B9AA16E345A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Pojem osobnost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C1762C91-4F77-5E7B-62E1-17947BCC62B8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6401533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1B24599B-295B-2634-3238-3C90DE61E2EE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5655A09-AC56-4FB2-81EF-150E926F87FD}" type="slidenum">
              <a:rPr/>
              <a:t>39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8733A8B-C250-596F-AA77-E58B048AA80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23392" y="1376281"/>
            <a:ext cx="10801203" cy="4392613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cs-CZ" sz="2000" b="1"/>
              <a:t>Temperament</a:t>
            </a:r>
            <a:r>
              <a:rPr lang="cs-CZ" sz="2000"/>
              <a:t> vyjadřuje zejména formální podobu našeho prožívání a chování, v současnosti je spojován s individuální potřebou stimulace, vnějších podnětů. Jedná se o charakteristiku osobnosti, které je přisuzována největší biologická podmíněnost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endParaRPr lang="cs-CZ" sz="2000"/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/>
              <a:t>	Základní temperamentové charakteristiky: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/>
              <a:t>celkové citové ladění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/>
              <a:t>celkové zaměření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/>
              <a:t>vzrušivost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/>
              <a:t>odolnost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/>
              <a:t>intenzita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/>
              <a:t>trvalost</a:t>
            </a:r>
          </a:p>
          <a:p>
            <a:pPr lvl="2">
              <a:lnSpc>
                <a:spcPct val="90000"/>
              </a:lnSpc>
            </a:pPr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FF5672A-79FD-9AE8-A697-5F8170A7F62B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Pojem osobnost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E57FF63B-E3D5-1FE3-5850-48613A3CDEFF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B4174437-97F0-44D5-EB19-9D3551E33E73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27735BA-4BD8-4229-8235-252820653DD9}" type="slidenum">
              <a:rPr/>
              <a:t>40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44E7362-6CD5-77D8-9BC1-6091C940838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500"/>
              </a:spcBef>
            </a:pPr>
            <a:r>
              <a:rPr lang="cs-CZ" sz="2000" b="1"/>
              <a:t>Fysenekův model kombinuje ve svém základu dvě dimenze</a:t>
            </a:r>
          </a:p>
          <a:p>
            <a:pPr lvl="1">
              <a:spcBef>
                <a:spcPts val="500"/>
              </a:spcBef>
              <a:buSzPct val="80000"/>
              <a:buFont typeface="Wingdings" pitchFamily="2"/>
              <a:buAutoNum type="arabicPeriod"/>
            </a:pPr>
            <a:r>
              <a:rPr lang="cs-CZ" sz="2000"/>
              <a:t>stabilita – labilita nervového systému člověka</a:t>
            </a:r>
          </a:p>
          <a:p>
            <a:pPr lvl="1">
              <a:spcBef>
                <a:spcPts val="500"/>
              </a:spcBef>
              <a:buSzPct val="80000"/>
              <a:buFont typeface="Wingdings" pitchFamily="2"/>
              <a:buAutoNum type="arabicPeriod"/>
            </a:pPr>
            <a:r>
              <a:rPr lang="cs-CZ" sz="2000"/>
              <a:t>extraverze/otevřenost – introverze/uzavřenost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/>
              <a:t>     </a:t>
            </a:r>
          </a:p>
          <a:p>
            <a:pPr lvl="0">
              <a:spcBef>
                <a:spcPts val="500"/>
              </a:spcBef>
              <a:buNone/>
            </a:pPr>
            <a:r>
              <a:rPr lang="cs-CZ" sz="2000"/>
              <a:t>     Kombinacemi extrémních poloh jednotlivých dimenzí vznikají následující základní typy: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/>
              <a:t>člověk stabilní a otevřený – sangvinik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/>
              <a:t>člověk stabilní a uzavřený – flegmatik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/>
              <a:t>člověk labilní a otevřený – cholerik</a:t>
            </a:r>
          </a:p>
          <a:p>
            <a:pPr lvl="1">
              <a:spcBef>
                <a:spcPts val="500"/>
              </a:spcBef>
              <a:buChar char="-"/>
            </a:pPr>
            <a:r>
              <a:rPr lang="cs-CZ" sz="2000"/>
              <a:t>člověk labilní a uzavřený - melancholik</a:t>
            </a:r>
          </a:p>
          <a:p>
            <a:pPr marL="800100" lvl="1" indent="-342900">
              <a:spcBef>
                <a:spcPts val="500"/>
              </a:spcBef>
              <a:buNone/>
            </a:pPr>
            <a:endParaRPr lang="cs-CZ" sz="2000"/>
          </a:p>
          <a:p>
            <a:pPr marL="1257300" lvl="2" indent="-342900"/>
            <a:endParaRPr lang="cs-CZ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7CD4492-F6D3-20CD-D68F-A2471F129F67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Pojem osobnost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07A625BF-5F6B-D0F5-20C9-CCB80999D97F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A9BCA743-EC95-F662-7E72-A1C2F7851D68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B102F0C-F4C6-4AAD-BFA2-D0BD0373D082}" type="slidenum">
              <a:rPr/>
              <a:t>41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D00E4B6-2491-6A51-8CAE-0641CE2F142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107975" y="1566970"/>
            <a:ext cx="7516413" cy="4176714"/>
          </a:xfrm>
        </p:spPr>
        <p:txBody>
          <a:bodyPr/>
          <a:lstStyle/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			                klidný                      dobrý vůdce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              vyrovnaný                                bezstarostný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     ovládající se                                          nenucený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      rozvážný                                                   hovorný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  spolehlivý                                                         čilý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   pečlivý                                                                přístupný     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pasivní                                                                     společenský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endParaRPr lang="cs-CZ" sz="1400"/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endParaRPr lang="cs-CZ" sz="1400"/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     tichý                                                                   aktivní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rezervovaný                                                                optimistický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nespolečenský                                                          impulzivní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pesimistický                                                    vznětlivý  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           střízlivý                                             agresivní                                                                                   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              úzkostný                                     neklidný  </a:t>
            </a:r>
          </a:p>
          <a:p>
            <a:pPr lvl="1">
              <a:lnSpc>
                <a:spcPct val="80000"/>
              </a:lnSpc>
              <a:spcBef>
                <a:spcPts val="300"/>
              </a:spcBef>
              <a:buNone/>
            </a:pPr>
            <a:r>
              <a:rPr lang="cs-CZ" sz="1400"/>
              <a:t>                                       náladový                          nedůtklivý</a:t>
            </a:r>
          </a:p>
          <a:p>
            <a:pPr lvl="2">
              <a:lnSpc>
                <a:spcPct val="80000"/>
              </a:lnSpc>
              <a:spcBef>
                <a:spcPts val="300"/>
              </a:spcBef>
            </a:pPr>
            <a:endParaRPr lang="cs-CZ" sz="1400"/>
          </a:p>
        </p:txBody>
      </p:sp>
      <p:sp>
        <p:nvSpPr>
          <p:cNvPr id="4" name="Oval 5">
            <a:extLst>
              <a:ext uri="{FF2B5EF4-FFF2-40B4-BE49-F238E27FC236}">
                <a16:creationId xmlns:a16="http://schemas.microsoft.com/office/drawing/2014/main" id="{F3EA31ED-4CEB-A5DD-E27C-D8805806E036}"/>
              </a:ext>
            </a:extLst>
          </p:cNvPr>
          <p:cNvSpPr/>
          <p:nvPr/>
        </p:nvSpPr>
        <p:spPr>
          <a:xfrm>
            <a:off x="4313233" y="2020888"/>
            <a:ext cx="2989265" cy="2913058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val f7"/>
              <a:gd name="f15" fmla="+- 2700000 f2 0"/>
              <a:gd name="f16" fmla="*/ f9 f1 1"/>
              <a:gd name="f17" fmla="*/ f10 f1 1"/>
              <a:gd name="f18" fmla="?: f11 f4 1"/>
              <a:gd name="f19" fmla="?: f12 f5 1"/>
              <a:gd name="f20" fmla="?: f13 f6 1"/>
              <a:gd name="f21" fmla="*/ f15 f8 1"/>
              <a:gd name="f22" fmla="*/ f16 1 f3"/>
              <a:gd name="f23" fmla="*/ f17 1 f3"/>
              <a:gd name="f24" fmla="*/ f18 1 21600"/>
              <a:gd name="f25" fmla="*/ f19 1 21600"/>
              <a:gd name="f26" fmla="*/ 21600 f18 1"/>
              <a:gd name="f27" fmla="*/ 21600 f19 1"/>
              <a:gd name="f28" fmla="*/ f21 1 f1"/>
              <a:gd name="f29" fmla="+- f22 0 f2"/>
              <a:gd name="f30" fmla="+- f23 0 f2"/>
              <a:gd name="f31" fmla="min f25 f24"/>
              <a:gd name="f32" fmla="*/ f26 1 f20"/>
              <a:gd name="f33" fmla="*/ f27 1 f20"/>
              <a:gd name="f34" fmla="+- 0 0 f28"/>
              <a:gd name="f35" fmla="val f32"/>
              <a:gd name="f36" fmla="val f33"/>
              <a:gd name="f37" fmla="+- 0 0 f34"/>
              <a:gd name="f38" fmla="*/ f14 f31 1"/>
              <a:gd name="f39" fmla="+- f36 0 f14"/>
              <a:gd name="f40" fmla="+- f35 0 f14"/>
              <a:gd name="f41" fmla="*/ f37 f1 1"/>
              <a:gd name="f42" fmla="*/ f39 1 2"/>
              <a:gd name="f43" fmla="*/ f40 1 2"/>
              <a:gd name="f44" fmla="*/ f41 1 f8"/>
              <a:gd name="f45" fmla="+- f14 f42 0"/>
              <a:gd name="f46" fmla="+- f14 f43 0"/>
              <a:gd name="f47" fmla="+- f44 0 f2"/>
              <a:gd name="f48" fmla="*/ f43 f31 1"/>
              <a:gd name="f49" fmla="*/ f42 f31 1"/>
              <a:gd name="f50" fmla="cos 1 f47"/>
              <a:gd name="f51" fmla="sin 1 f47"/>
              <a:gd name="f52" fmla="*/ f45 f31 1"/>
              <a:gd name="f53" fmla="+- 0 0 f50"/>
              <a:gd name="f54" fmla="+- 0 0 f51"/>
              <a:gd name="f55" fmla="+- 0 0 f53"/>
              <a:gd name="f56" fmla="+- 0 0 f54"/>
              <a:gd name="f57" fmla="*/ f55 f43 1"/>
              <a:gd name="f58" fmla="*/ f56 f42 1"/>
              <a:gd name="f59" fmla="+- f46 0 f57"/>
              <a:gd name="f60" fmla="+- f46 f57 0"/>
              <a:gd name="f61" fmla="+- f45 0 f58"/>
              <a:gd name="f62" fmla="+- f45 f58 0"/>
              <a:gd name="f63" fmla="*/ f59 f31 1"/>
              <a:gd name="f64" fmla="*/ f61 f31 1"/>
              <a:gd name="f65" fmla="*/ f60 f31 1"/>
              <a:gd name="f66" fmla="*/ f62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9">
                <a:pos x="f63" y="f64"/>
              </a:cxn>
              <a:cxn ang="f30">
                <a:pos x="f63" y="f66"/>
              </a:cxn>
              <a:cxn ang="f30">
                <a:pos x="f65" y="f66"/>
              </a:cxn>
              <a:cxn ang="f29">
                <a:pos x="f65" y="f64"/>
              </a:cxn>
            </a:cxnLst>
            <a:rect l="f63" t="f64" r="f65" b="f66"/>
            <a:pathLst>
              <a:path>
                <a:moveTo>
                  <a:pt x="f38" y="f52"/>
                </a:moveTo>
                <a:arcTo wR="f48" hR="f49" stAng="f1" swAng="f0"/>
                <a:close/>
              </a:path>
            </a:pathLst>
          </a:custGeom>
          <a:solidFill>
            <a:srgbClr val="FFFFFF"/>
          </a:solidFill>
          <a:ln w="28575">
            <a:solidFill>
              <a:srgbClr val="000066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4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5" name="Line 6">
            <a:extLst>
              <a:ext uri="{FF2B5EF4-FFF2-40B4-BE49-F238E27FC236}">
                <a16:creationId xmlns:a16="http://schemas.microsoft.com/office/drawing/2014/main" id="{91F6C5EF-CF84-FF5D-EB5C-A1E1A432382E}"/>
              </a:ext>
            </a:extLst>
          </p:cNvPr>
          <p:cNvSpPr/>
          <p:nvPr/>
        </p:nvSpPr>
        <p:spPr>
          <a:xfrm>
            <a:off x="5872167" y="1874840"/>
            <a:ext cx="0" cy="320516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8575">
            <a:solidFill>
              <a:srgbClr val="000066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6" name="Line 7">
            <a:extLst>
              <a:ext uri="{FF2B5EF4-FFF2-40B4-BE49-F238E27FC236}">
                <a16:creationId xmlns:a16="http://schemas.microsoft.com/office/drawing/2014/main" id="{3FCD534F-DBA4-8DCD-FBAE-C27433019A8E}"/>
              </a:ext>
            </a:extLst>
          </p:cNvPr>
          <p:cNvSpPr/>
          <p:nvPr/>
        </p:nvSpPr>
        <p:spPr>
          <a:xfrm>
            <a:off x="4183059" y="3478213"/>
            <a:ext cx="3249613" cy="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ss"/>
              <a:gd name="f6" fmla="val 0"/>
              <a:gd name="f7" fmla="+- 0 0 -180"/>
              <a:gd name="f8" fmla="+- 0 0 -360"/>
              <a:gd name="f9" fmla="abs f3"/>
              <a:gd name="f10" fmla="abs f4"/>
              <a:gd name="f11" fmla="abs f5"/>
              <a:gd name="f12" fmla="val f6"/>
              <a:gd name="f13" fmla="*/ f7 f0 1"/>
              <a:gd name="f14" fmla="*/ f8 f0 1"/>
              <a:gd name="f15" fmla="?: f9 f3 1"/>
              <a:gd name="f16" fmla="?: f10 f4 1"/>
              <a:gd name="f17" fmla="?: f11 f5 1"/>
              <a:gd name="f18" fmla="*/ f13 1 f2"/>
              <a:gd name="f19" fmla="*/ f14 1 f2"/>
              <a:gd name="f20" fmla="*/ f15 1 21600"/>
              <a:gd name="f21" fmla="*/ f16 1 21600"/>
              <a:gd name="f22" fmla="*/ 21600 f15 1"/>
              <a:gd name="f23" fmla="*/ 21600 f16 1"/>
              <a:gd name="f24" fmla="+- f18 0 f1"/>
              <a:gd name="f25" fmla="+- f19 0 f1"/>
              <a:gd name="f26" fmla="min f21 f20"/>
              <a:gd name="f27" fmla="*/ f22 1 f17"/>
              <a:gd name="f28" fmla="*/ f23 1 f17"/>
              <a:gd name="f29" fmla="val f27"/>
              <a:gd name="f30" fmla="val f28"/>
              <a:gd name="f31" fmla="*/ f6 f26 1"/>
              <a:gd name="f32" fmla="*/ f27 f26 1"/>
              <a:gd name="f33" fmla="*/ f28 f26 1"/>
              <a:gd name="f34" fmla="*/ f12 f26 1"/>
              <a:gd name="f35" fmla="*/ f29 f26 1"/>
              <a:gd name="f36" fmla="*/ f3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4">
                <a:pos x="f34" y="f34"/>
              </a:cxn>
              <a:cxn ang="f25">
                <a:pos x="f35" y="f36"/>
              </a:cxn>
            </a:cxnLst>
            <a:rect l="f31" t="f31" r="f32" b="f33"/>
            <a:pathLst>
              <a:path>
                <a:moveTo>
                  <a:pt x="f34" y="f34"/>
                </a:moveTo>
                <a:lnTo>
                  <a:pt x="f35" y="f36"/>
                </a:lnTo>
              </a:path>
            </a:pathLst>
          </a:custGeom>
          <a:noFill/>
          <a:ln w="28575">
            <a:solidFill>
              <a:srgbClr val="000066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75EFE72E-3E89-6DB8-CF97-13ED6BE0EA94}"/>
              </a:ext>
            </a:extLst>
          </p:cNvPr>
          <p:cNvSpPr txBox="1"/>
          <p:nvPr/>
        </p:nvSpPr>
        <p:spPr>
          <a:xfrm>
            <a:off x="5483227" y="1438278"/>
            <a:ext cx="779461" cy="436561"/>
          </a:xfrm>
          <a:prstGeom prst="rect">
            <a:avLst/>
          </a:prstGeom>
          <a:solidFill>
            <a:srgbClr val="FF9900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200" b="0" i="0" u="none" strike="noStrike" kern="1200" cap="none" spc="0" baseline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stabilita</a:t>
            </a:r>
            <a:endParaRPr lang="cs-CZ" sz="14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Text Box 9">
            <a:extLst>
              <a:ext uri="{FF2B5EF4-FFF2-40B4-BE49-F238E27FC236}">
                <a16:creationId xmlns:a16="http://schemas.microsoft.com/office/drawing/2014/main" id="{1EB67D05-4EA7-431C-C295-DD03B71503F9}"/>
              </a:ext>
            </a:extLst>
          </p:cNvPr>
          <p:cNvSpPr txBox="1"/>
          <p:nvPr/>
        </p:nvSpPr>
        <p:spPr>
          <a:xfrm>
            <a:off x="5483227" y="5080004"/>
            <a:ext cx="779461" cy="436561"/>
          </a:xfrm>
          <a:prstGeom prst="rect">
            <a:avLst/>
          </a:prstGeom>
          <a:solidFill>
            <a:srgbClr val="FF9900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200" b="0" i="0" u="none" strike="noStrike" kern="1200" cap="none" spc="0" baseline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labilita</a:t>
            </a:r>
            <a:endParaRPr lang="cs-CZ" sz="14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02D3CF58-CFCB-3EF2-5255-1CBF29768498}"/>
              </a:ext>
            </a:extLst>
          </p:cNvPr>
          <p:cNvSpPr txBox="1"/>
          <p:nvPr/>
        </p:nvSpPr>
        <p:spPr>
          <a:xfrm>
            <a:off x="3143250" y="3186117"/>
            <a:ext cx="1039809" cy="436561"/>
          </a:xfrm>
          <a:prstGeom prst="rect">
            <a:avLst/>
          </a:prstGeom>
          <a:solidFill>
            <a:srgbClr val="FF9900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200" b="0" i="0" u="none" strike="noStrike" kern="1200" cap="none" spc="0" baseline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introverse</a:t>
            </a:r>
            <a:endParaRPr lang="cs-CZ" sz="14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0" name="Text Box 11">
            <a:extLst>
              <a:ext uri="{FF2B5EF4-FFF2-40B4-BE49-F238E27FC236}">
                <a16:creationId xmlns:a16="http://schemas.microsoft.com/office/drawing/2014/main" id="{B889E551-0358-FCD1-E082-F7D89A72F067}"/>
              </a:ext>
            </a:extLst>
          </p:cNvPr>
          <p:cNvSpPr txBox="1"/>
          <p:nvPr/>
        </p:nvSpPr>
        <p:spPr>
          <a:xfrm>
            <a:off x="7432672" y="3186117"/>
            <a:ext cx="1039809" cy="436561"/>
          </a:xfrm>
          <a:prstGeom prst="rect">
            <a:avLst/>
          </a:prstGeom>
          <a:solidFill>
            <a:srgbClr val="FF9900"/>
          </a:solidFill>
          <a:ln w="9528">
            <a:solidFill>
              <a:srgbClr val="00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200" b="0" i="0" u="none" strike="noStrike" kern="1200" cap="none" spc="0" baseline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extroverse</a:t>
            </a:r>
            <a:endParaRPr lang="cs-CZ" sz="14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1" name="Text Box 12">
            <a:extLst>
              <a:ext uri="{FF2B5EF4-FFF2-40B4-BE49-F238E27FC236}">
                <a16:creationId xmlns:a16="http://schemas.microsoft.com/office/drawing/2014/main" id="{12A58002-D507-7B01-FECC-449987643A2A}"/>
              </a:ext>
            </a:extLst>
          </p:cNvPr>
          <p:cNvSpPr txBox="1"/>
          <p:nvPr/>
        </p:nvSpPr>
        <p:spPr>
          <a:xfrm>
            <a:off x="6002341" y="2749555"/>
            <a:ext cx="1039809" cy="4365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200" b="0" i="0" u="none" strike="noStrike" kern="1200" cap="none" spc="0" baseline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sangvinik</a:t>
            </a:r>
            <a:endParaRPr lang="cs-CZ" sz="14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2" name="Text Box 13">
            <a:extLst>
              <a:ext uri="{FF2B5EF4-FFF2-40B4-BE49-F238E27FC236}">
                <a16:creationId xmlns:a16="http://schemas.microsoft.com/office/drawing/2014/main" id="{572DD401-EF7E-BB93-79DA-C9C1F52D5233}"/>
              </a:ext>
            </a:extLst>
          </p:cNvPr>
          <p:cNvSpPr txBox="1"/>
          <p:nvPr/>
        </p:nvSpPr>
        <p:spPr>
          <a:xfrm>
            <a:off x="5951536" y="3927476"/>
            <a:ext cx="1039809" cy="4381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200" b="0" i="0" u="none" strike="noStrike" kern="1200" cap="none" spc="0" baseline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cholerik</a:t>
            </a:r>
            <a:endParaRPr lang="cs-CZ" sz="14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3" name="Text Box 14">
            <a:extLst>
              <a:ext uri="{FF2B5EF4-FFF2-40B4-BE49-F238E27FC236}">
                <a16:creationId xmlns:a16="http://schemas.microsoft.com/office/drawing/2014/main" id="{ED3F643B-527A-337F-3107-16214EC32A5E}"/>
              </a:ext>
            </a:extLst>
          </p:cNvPr>
          <p:cNvSpPr txBox="1"/>
          <p:nvPr/>
        </p:nvSpPr>
        <p:spPr>
          <a:xfrm>
            <a:off x="4638678" y="3933821"/>
            <a:ext cx="1169983" cy="43815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200" b="0" i="0" u="none" strike="noStrike" kern="1200" cap="none" spc="0" baseline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melancholik</a:t>
            </a:r>
            <a:endParaRPr lang="cs-CZ" sz="14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4" name="Text Box 15">
            <a:extLst>
              <a:ext uri="{FF2B5EF4-FFF2-40B4-BE49-F238E27FC236}">
                <a16:creationId xmlns:a16="http://schemas.microsoft.com/office/drawing/2014/main" id="{A33BF6B7-D396-D614-5973-D761C6CEEDAD}"/>
              </a:ext>
            </a:extLst>
          </p:cNvPr>
          <p:cNvSpPr txBox="1"/>
          <p:nvPr/>
        </p:nvSpPr>
        <p:spPr>
          <a:xfrm>
            <a:off x="4703765" y="2749555"/>
            <a:ext cx="1039809" cy="4365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anchor="t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200" b="0" i="0" u="none" strike="noStrike" kern="1200" cap="none" spc="0" baseline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flegmatik</a:t>
            </a:r>
            <a:endParaRPr lang="cs-CZ" sz="14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AC4277A5-A24A-3836-CF25-8F7DA5D3E7AD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Pojem osobnost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16" name="Zástupný symbol pro zápatí 1">
            <a:extLst>
              <a:ext uri="{FF2B5EF4-FFF2-40B4-BE49-F238E27FC236}">
                <a16:creationId xmlns:a16="http://schemas.microsoft.com/office/drawing/2014/main" id="{801E77BC-AE64-5F96-EBFC-F5E816B05574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72C7E05B-D245-09F4-B06D-282E96A776BC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6A77C74-35B4-4242-89BB-3BFECD861F5F}" type="slidenum">
              <a:rPr/>
              <a:t>42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68CBAC9-4AC9-E5AF-8364-CC0863E63D6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340647"/>
            <a:ext cx="10972800" cy="4176714"/>
          </a:xfrm>
        </p:spPr>
        <p:txBody>
          <a:bodyPr/>
          <a:lstStyle/>
          <a:p>
            <a:pPr marL="0" lv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/>
              <a:t>Postoje</a:t>
            </a:r>
            <a:r>
              <a:rPr lang="cs-CZ" sz="2000"/>
              <a:t>.</a:t>
            </a:r>
          </a:p>
          <a:p>
            <a:pPr marL="0" lv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/>
              <a:t>      </a:t>
            </a:r>
            <a:r>
              <a:rPr lang="cs-CZ" sz="2000"/>
              <a:t>U postojů rozlišujeme </a:t>
            </a:r>
            <a:r>
              <a:rPr lang="cs-CZ" sz="2000" b="1"/>
              <a:t>tři vzájemně propojené stránky:</a:t>
            </a:r>
          </a:p>
          <a:p>
            <a:pPr marL="857250" lvl="1" indent="-457200">
              <a:lnSpc>
                <a:spcPct val="80000"/>
              </a:lnSpc>
              <a:spcBef>
                <a:spcPts val="500"/>
              </a:spcBef>
              <a:buSzPct val="80000"/>
              <a:buFont typeface="Arial"/>
              <a:buAutoNum type="arabicPeriod"/>
            </a:pPr>
            <a:r>
              <a:rPr lang="cs-CZ" sz="2000"/>
              <a:t> kognitivní</a:t>
            </a:r>
          </a:p>
          <a:p>
            <a:pPr marL="857250" lvl="1" indent="-457200">
              <a:lnSpc>
                <a:spcPct val="80000"/>
              </a:lnSpc>
              <a:spcBef>
                <a:spcPts val="500"/>
              </a:spcBef>
              <a:buSzPct val="80000"/>
              <a:buFont typeface="Arial"/>
              <a:buAutoNum type="arabicPeriod"/>
            </a:pPr>
            <a:r>
              <a:rPr lang="cs-CZ" sz="2000"/>
              <a:t> emoční</a:t>
            </a:r>
          </a:p>
          <a:p>
            <a:pPr marL="857250" lvl="1" indent="-457200">
              <a:lnSpc>
                <a:spcPct val="80000"/>
              </a:lnSpc>
              <a:spcBef>
                <a:spcPts val="500"/>
              </a:spcBef>
              <a:buSzPct val="80000"/>
              <a:buFont typeface="Arial"/>
              <a:buAutoNum type="arabicPeriod"/>
            </a:pPr>
            <a:r>
              <a:rPr lang="cs-CZ" sz="2000"/>
              <a:t> konativní</a:t>
            </a:r>
          </a:p>
          <a:p>
            <a:pPr marL="0" lvl="0" indent="0">
              <a:lnSpc>
                <a:spcPct val="80000"/>
              </a:lnSpc>
              <a:spcBef>
                <a:spcPts val="500"/>
              </a:spcBef>
              <a:buNone/>
            </a:pPr>
            <a:endParaRPr lang="cs-CZ" sz="2000"/>
          </a:p>
          <a:p>
            <a:pPr marL="0" lv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/>
              <a:t>Charakter     </a:t>
            </a:r>
          </a:p>
          <a:p>
            <a:pPr marL="0" lv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/>
              <a:t>     Charakterové vlastnosti lze dělit podle vztahů, které vyjadřují:</a:t>
            </a:r>
          </a:p>
          <a:p>
            <a:pPr lvl="1">
              <a:spcBef>
                <a:spcPts val="500"/>
              </a:spcBef>
              <a:buSzPct val="80000"/>
              <a:buChar char="•"/>
            </a:pPr>
            <a:r>
              <a:rPr lang="cs-CZ" sz="2000"/>
              <a:t>vlastnosti vyjadřující vztah člověka ke světu, jeho základní hodnotovou orientaci</a:t>
            </a:r>
          </a:p>
          <a:p>
            <a:pPr lvl="1">
              <a:spcBef>
                <a:spcPts val="500"/>
              </a:spcBef>
              <a:buSzPct val="80000"/>
              <a:buChar char="•"/>
            </a:pPr>
            <a:r>
              <a:rPr lang="cs-CZ" sz="2000"/>
              <a:t>vlastnosti odrážející vztah člověka k činnosti, kterou vykonává</a:t>
            </a:r>
          </a:p>
          <a:p>
            <a:pPr lvl="1">
              <a:spcBef>
                <a:spcPts val="500"/>
              </a:spcBef>
              <a:buSzPct val="80000"/>
              <a:buChar char="•"/>
            </a:pPr>
            <a:r>
              <a:rPr lang="cs-CZ" sz="2000"/>
              <a:t>Vlastnosti vyjadřující vztah člověka k druhým lidem, společnosti</a:t>
            </a:r>
          </a:p>
          <a:p>
            <a:pPr lvl="1">
              <a:spcBef>
                <a:spcPts val="500"/>
              </a:spcBef>
              <a:buSzPct val="80000"/>
              <a:buChar char="•"/>
            </a:pPr>
            <a:r>
              <a:rPr lang="cs-CZ" sz="2000"/>
              <a:t>Vlastnosti odrážející vztah člověka k sobě samému, sebepojetí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160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53CD5E55-02C0-BE2D-0D01-1C976522D06E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Pojem osobnost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F5507000-E4D9-BC56-8897-AF3AE3CC96BF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529175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4E009803-38CA-E727-958D-3638DEE8701A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8EE132F-7F04-4CD9-A3C2-2150538BB6D4}" type="slidenum">
              <a:rPr/>
              <a:t>43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01F720F1-B240-181C-250F-28F42CF8B32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340647"/>
            <a:ext cx="10972800" cy="4176714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ts val="500"/>
              </a:spcBef>
            </a:pPr>
            <a:r>
              <a:rPr lang="cs-CZ" sz="2000" b="1" dirty="0"/>
              <a:t>Motivační dimenze osobnosti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	Pro motivované chování je charakteristická </a:t>
            </a:r>
            <a:r>
              <a:rPr lang="cs-CZ" sz="2000" b="1" dirty="0"/>
              <a:t>zaměřenost, energie, délka trvání.</a:t>
            </a:r>
            <a:endParaRPr lang="cs-CZ" sz="2000" dirty="0"/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Dva základní </a:t>
            </a:r>
            <a:r>
              <a:rPr lang="cs-CZ" sz="2000" b="1" dirty="0"/>
              <a:t>zdroje </a:t>
            </a:r>
            <a:r>
              <a:rPr lang="cs-CZ" sz="2000" dirty="0"/>
              <a:t>motivace: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Char char="•"/>
            </a:pPr>
            <a:r>
              <a:rPr lang="cs-CZ" sz="2000" dirty="0"/>
              <a:t>motivy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Char char="•"/>
            </a:pPr>
            <a:r>
              <a:rPr lang="cs-CZ" sz="2000" dirty="0"/>
              <a:t>stimuly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Dvěma základními </a:t>
            </a:r>
            <a:r>
              <a:rPr lang="cs-CZ" sz="2000" b="1" dirty="0"/>
              <a:t>principy </a:t>
            </a:r>
            <a:r>
              <a:rPr lang="cs-CZ" sz="2000" dirty="0"/>
              <a:t>lidské motivace jsou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Char char="•"/>
            </a:pPr>
            <a:r>
              <a:rPr lang="cs-CZ" sz="2000" dirty="0"/>
              <a:t>princip homeostatický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buChar char="•"/>
            </a:pPr>
            <a:r>
              <a:rPr lang="cs-CZ" sz="2000" dirty="0"/>
              <a:t>princip hedonistický</a:t>
            </a:r>
          </a:p>
          <a:p>
            <a:pPr lvl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b="1" dirty="0"/>
              <a:t>     Motivy </a:t>
            </a:r>
            <a:r>
              <a:rPr lang="cs-CZ" sz="2000" dirty="0"/>
              <a:t>i formy motivovaného chování jsou založeny jak biologicky, tak i společensky 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a kulturně. Základními motivy jsou </a:t>
            </a:r>
            <a:r>
              <a:rPr lang="cs-CZ" sz="2000" b="1" dirty="0"/>
              <a:t>potřeby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 dirty="0"/>
              <a:t>					 		 </a:t>
            </a:r>
            <a:r>
              <a:rPr lang="cs-CZ" sz="2000" dirty="0"/>
              <a:t>- potřeby primární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 dirty="0"/>
              <a:t>					 		 - </a:t>
            </a:r>
            <a:r>
              <a:rPr lang="cs-CZ" sz="2000" dirty="0"/>
              <a:t>potřeby sekundární</a:t>
            </a:r>
          </a:p>
          <a:p>
            <a:pPr marL="457200" lvl="1" indent="0">
              <a:lnSpc>
                <a:spcPct val="90000"/>
              </a:lnSpc>
              <a:spcBef>
                <a:spcPts val="500"/>
              </a:spcBef>
              <a:buNone/>
            </a:pPr>
            <a:endParaRPr lang="cs-CZ" sz="20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2282CAC-96C6-147F-6AB7-E631B4856584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Pojem osobnost dynamika osobnosti</a:t>
            </a:r>
            <a:endParaRPr lang="cs-CZ" sz="3200" b="0" i="0" u="none" strike="noStrike" kern="0" cap="none" spc="0" baseline="0" dirty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DC45A7BD-28E6-8FD2-C3FB-C8BBE2675A37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9610384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671EF4-409C-FF50-3D13-AEF043C95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DAD91CF3-6063-5BB2-2657-0EBC6EC12060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44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754C10-E9FC-489A-5393-7B9F43489B5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sz="2800" b="1" kern="1200" dirty="0">
                <a:solidFill>
                  <a:srgbClr val="000066"/>
                </a:solidFill>
              </a:rPr>
            </a:br>
            <a:r>
              <a:rPr lang="cs-CZ" sz="2800" b="1" kern="1200" dirty="0">
                <a:solidFill>
                  <a:srgbClr val="000066"/>
                </a:solidFill>
              </a:rPr>
              <a:t>Pojem osobnost dynamika osobnosti</a:t>
            </a:r>
            <a:br>
              <a:rPr lang="cs-CZ" sz="2800" dirty="0">
                <a:solidFill>
                  <a:srgbClr val="000066"/>
                </a:solidFill>
              </a:rPr>
            </a:br>
            <a:endParaRPr lang="cs-CZ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C4F6584-A90F-6454-6287-68E24AB87986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Motivace, proces motivace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Druhy motivů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Individuální psychické motivy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Zdroje motivů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4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4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4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400" b="1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8BBD3E3D-350B-AF68-74BC-C291456F467A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59591133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5AB14A-046B-18CC-F81B-421001D22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B2713D28-C021-706F-6B7B-C977BCC4CF46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45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EF2746-61F3-FD00-60F6-0DFA37C00FE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sz="2800" b="1" kern="1200" dirty="0">
                <a:solidFill>
                  <a:srgbClr val="000066"/>
                </a:solidFill>
              </a:rPr>
            </a:br>
            <a:r>
              <a:rPr lang="cs-CZ" sz="2800" b="1" kern="1200" dirty="0">
                <a:solidFill>
                  <a:srgbClr val="000066"/>
                </a:solidFill>
              </a:rPr>
              <a:t>Pojem osobnost dynamika osobnosti</a:t>
            </a:r>
            <a:br>
              <a:rPr lang="cs-CZ" dirty="0">
                <a:solidFill>
                  <a:srgbClr val="000066"/>
                </a:solidFill>
              </a:rPr>
            </a:br>
            <a:endParaRPr lang="cs-CZ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0738D11-4255-3384-CD58-2F0E79AC0B8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Teorie potřeb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24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   Model pěti úrovní potřeb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Výkonová motivace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Existenciální potřeby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Zájmy, záliby, sklony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Hodnoty, ideály, návyky, cíle, aspirace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4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FontTx/>
              <a:buChar char="-"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40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4D503A02-0118-B5A2-4152-33D48443BAF6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761420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4ECDB-3A0B-AA19-DD99-AE532FECD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6D12B342-4753-AB31-108A-D4A3CBAF62E9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46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800559-2405-D48E-643E-84F637F143F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sz="2800" b="1" kern="1200" dirty="0">
                <a:solidFill>
                  <a:srgbClr val="000066"/>
                </a:solidFill>
              </a:rPr>
            </a:br>
            <a:r>
              <a:rPr lang="cs-CZ" sz="2800" b="1" kern="1200" dirty="0">
                <a:solidFill>
                  <a:srgbClr val="000066"/>
                </a:solidFill>
              </a:rPr>
              <a:t>Pojem osobnost dynamika osobnosti</a:t>
            </a:r>
            <a:br>
              <a:rPr lang="cs-CZ" sz="2800" dirty="0">
                <a:solidFill>
                  <a:srgbClr val="000066"/>
                </a:solidFill>
              </a:rPr>
            </a:br>
            <a:endParaRPr lang="cs-CZ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400EE5-B2E6-5A80-FFC5-EF01C583B428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Modely motivace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16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Homeostatický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Pobídkový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Kognitivní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Činnostní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Humanistický</a:t>
            </a: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3031C017-503B-53D1-4B48-54C164C16DA9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38325511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2">
            <a:extLst>
              <a:ext uri="{FF2B5EF4-FFF2-40B4-BE49-F238E27FC236}">
                <a16:creationId xmlns:a16="http://schemas.microsoft.com/office/drawing/2014/main" id="{9E928185-3719-6416-A2BD-7A3C03E0782D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F733131-1AA1-42B8-8532-82087D120BFA}" type="slidenum">
              <a:rPr/>
              <a:t>47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Zástupný obsah 1">
            <a:extLst>
              <a:ext uri="{FF2B5EF4-FFF2-40B4-BE49-F238E27FC236}">
                <a16:creationId xmlns:a16="http://schemas.microsoft.com/office/drawing/2014/main" id="{9446A3A8-862E-FF99-E92B-BC387CCA38B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000500" y="2876546"/>
            <a:ext cx="8229600" cy="4176714"/>
          </a:xfrm>
        </p:spPr>
        <p:txBody>
          <a:bodyPr/>
          <a:lstStyle/>
          <a:p>
            <a:pPr lvl="0"/>
            <a:endParaRPr lang="cs-CZ"/>
          </a:p>
          <a:p>
            <a:pPr lvl="0"/>
            <a:endParaRPr lang="cs-CZ"/>
          </a:p>
          <a:p>
            <a:pPr lvl="0"/>
            <a:r>
              <a:rPr lang="cs-CZ"/>
              <a:t>    </a:t>
            </a:r>
          </a:p>
        </p:txBody>
      </p:sp>
      <p:pic>
        <p:nvPicPr>
          <p:cNvPr id="4" name="Obrázek 1" descr="http://www.vedeme.cz/images/stories/kapitoly/maslow_hierarchy.gif">
            <a:extLst>
              <a:ext uri="{FF2B5EF4-FFF2-40B4-BE49-F238E27FC236}">
                <a16:creationId xmlns:a16="http://schemas.microsoft.com/office/drawing/2014/main" id="{8337E13E-EE4A-6265-3856-6A6A070070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855643" y="1340766"/>
            <a:ext cx="6205539" cy="426720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AECA5573-E51F-B07F-0B8C-F351ABE7DB09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Pojem osobnost – pyramida potřeb </a:t>
            </a:r>
            <a:r>
              <a:rPr lang="cs-CZ" sz="2400" b="1" i="0" u="none" strike="noStrike" kern="1200" cap="none" spc="0" baseline="0" dirty="0" err="1">
                <a:solidFill>
                  <a:srgbClr val="000066"/>
                </a:solidFill>
                <a:uFillTx/>
                <a:latin typeface="Arial"/>
                <a:cs typeface="Arial"/>
              </a:rPr>
              <a:t>Maslow</a:t>
            </a:r>
            <a:endParaRPr lang="cs-CZ" sz="3200" b="0" i="0" u="none" strike="noStrike" kern="0" cap="none" spc="0" baseline="0" dirty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6" name="Zástupný symbol pro zápatí 1">
            <a:extLst>
              <a:ext uri="{FF2B5EF4-FFF2-40B4-BE49-F238E27FC236}">
                <a16:creationId xmlns:a16="http://schemas.microsoft.com/office/drawing/2014/main" id="{E7AFA3DE-034D-3B19-6128-A0CF03C38A48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154497716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9F70F335-8B89-E5DD-645C-9B1CB5D0AD8C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663D91D-DBD3-48EB-B965-A10FBBE21424}" type="slidenum">
              <a:rPr/>
              <a:t>48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E8BBD139-F103-1D95-065F-D7CD89D1C32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483714"/>
            <a:ext cx="10972800" cy="4176714"/>
          </a:xfrm>
        </p:spPr>
        <p:txBody>
          <a:bodyPr/>
          <a:lstStyle/>
          <a:p>
            <a:pPr marL="0" lvl="0" indent="0">
              <a:lnSpc>
                <a:spcPct val="80000"/>
              </a:lnSpc>
              <a:spcBef>
                <a:spcPts val="500"/>
              </a:spcBef>
              <a:buNone/>
            </a:pPr>
            <a:r>
              <a:rPr lang="cs-CZ" sz="2000" b="1" dirty="0"/>
              <a:t>Další profilující vlastnosti osobnosti: </a:t>
            </a:r>
            <a:r>
              <a:rPr lang="cs-CZ" sz="2000" dirty="0"/>
              <a:t> 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Inteligence (obecná)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Emoční inteligence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Kreativní inteligence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Charakter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Emocionální procesy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Volní procesy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dirty="0"/>
              <a:t>Postoje</a:t>
            </a:r>
          </a:p>
          <a:p>
            <a:pPr lvl="0">
              <a:buChar char="-"/>
            </a:pPr>
            <a:endParaRPr lang="cs-CZ" dirty="0"/>
          </a:p>
          <a:p>
            <a:pPr lvl="0">
              <a:buNone/>
            </a:pPr>
            <a:endParaRPr lang="cs-CZ" b="1" u="sng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65C8C556-D94F-68B3-3D44-2549FDEB71CC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Pojem osobnost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A9486B85-DD68-FB52-6041-CB95EE0AFB6B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E473A9FF-8E84-D20B-AA87-B7CFBF10E360}"/>
              </a:ext>
            </a:extLst>
          </p:cNvPr>
          <p:cNvSpPr txBox="1"/>
          <p:nvPr/>
        </p:nvSpPr>
        <p:spPr>
          <a:xfrm>
            <a:off x="1992313" y="5805489"/>
            <a:ext cx="1223960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400" b="0" i="0" u="none" strike="noStrike" kern="1200" cap="none" spc="0" baseline="0">
                <a:solidFill>
                  <a:srgbClr val="000066"/>
                </a:solidFill>
                <a:uFillTx/>
                <a:latin typeface="Arial" pitchFamily="34"/>
                <a:cs typeface="Arial" pitchFamily="34"/>
              </a:rPr>
              <a:t> 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D7F4AEF1-D739-ADB9-3F83-9713A8EEC47B}"/>
              </a:ext>
            </a:extLst>
          </p:cNvPr>
          <p:cNvSpPr txBox="1"/>
          <p:nvPr/>
        </p:nvSpPr>
        <p:spPr>
          <a:xfrm>
            <a:off x="9625010" y="5805489"/>
            <a:ext cx="576264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7BA95C40-6683-4A7C-958E-CEECFBC73766}" type="slidenum">
              <a:rPr/>
              <a:t>49</a:t>
            </a:fld>
            <a:endParaRPr lang="cs-CZ" sz="14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736E8E2-730C-7018-E936-18695B7D6D8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lvl="0"/>
            <a:endParaRPr lang="cs-CZ"/>
          </a:p>
          <a:p>
            <a:pPr lvl="1"/>
            <a:endParaRPr lang="cs-CZ"/>
          </a:p>
          <a:p>
            <a:pPr lvl="1"/>
            <a:endParaRPr 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7FCF868-763F-CBE6-6C97-DF3F567FEFB1}"/>
              </a:ext>
            </a:extLst>
          </p:cNvPr>
          <p:cNvSpPr/>
          <p:nvPr/>
        </p:nvSpPr>
        <p:spPr>
          <a:xfrm>
            <a:off x="719669" y="1195303"/>
            <a:ext cx="8229600" cy="3457831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9900"/>
              </a:buClr>
              <a:buSzPct val="8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FF9900"/>
              </a:buClr>
              <a:buSzPct val="8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 Emoční inteligence a její význam pro manažera</a:t>
            </a:r>
            <a:endParaRPr lang="cs-CZ" sz="20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1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717547" marR="0" lvl="4" indent="0" algn="l" defTabSz="914400" rtl="0" fontAlgn="auto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Projevy emoční inteligence</a:t>
            </a:r>
          </a:p>
          <a:p>
            <a:pPr marL="717547" marR="0" lvl="4" indent="0" algn="l" defTabSz="914400" rtl="0" fontAlgn="auto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Sebepoznání</a:t>
            </a:r>
          </a:p>
          <a:p>
            <a:pPr marL="717547" marR="0" lvl="4" indent="0" algn="l" defTabSz="914400" rtl="0" fontAlgn="auto" hangingPunct="1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Emoční kvocient</a:t>
            </a:r>
          </a:p>
          <a:p>
            <a:pPr marL="717547" marR="0" lvl="4" indent="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179386" marR="0" lvl="1" indent="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9900"/>
              </a:buClr>
              <a:buSzPct val="60000"/>
              <a:buFont typeface="Arial" pitchFamily="34"/>
              <a:buChar char="►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E1F6AE-9E6A-FF0B-C9A1-799E04951CDA}"/>
              </a:ext>
            </a:extLst>
          </p:cNvPr>
          <p:cNvSpPr/>
          <p:nvPr/>
        </p:nvSpPr>
        <p:spPr>
          <a:xfrm>
            <a:off x="2063745" y="1484318"/>
            <a:ext cx="8661397" cy="398939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9900"/>
              </a:buClr>
              <a:buSzPct val="80000"/>
              <a:buFont typeface="Wingdings" pitchFamily="2"/>
              <a:buChar char="§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9900"/>
              </a:buClr>
              <a:buSzPct val="60000"/>
              <a:buFont typeface="Arial" pitchFamily="34"/>
              <a:buChar char="►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  <a:p>
            <a:pPr marL="742950" marR="0" lvl="1" indent="-285750" algn="l" defTabSz="914400" rtl="0" fontAlgn="auto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FF9900"/>
              </a:buClr>
              <a:buSzPct val="60000"/>
              <a:buFont typeface="Arial" pitchFamily="34"/>
              <a:buChar char="►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7" name="Zástupný symbol pro číslo snímku 2">
            <a:extLst>
              <a:ext uri="{FF2B5EF4-FFF2-40B4-BE49-F238E27FC236}">
                <a16:creationId xmlns:a16="http://schemas.microsoft.com/office/drawing/2014/main" id="{5C70E069-8799-B25F-B800-4603A2830326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2A778C5-79AE-4922-9FA6-5EF52D118033}" type="slidenum">
              <a:rPr/>
              <a:t>49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4E3BD83D-DEDE-AC05-E60A-359040FE2E3E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Osobnost manažera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23595FE3-B4AF-8AD6-636E-B8A692B804D0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A6AB029-BB56-4764-A520-9E756455EE8E}" type="slidenum">
              <a:rPr/>
              <a:t>50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CF33BC5-6CCE-FB7D-DE4B-815CDD69680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cs-CZ" b="1"/>
          </a:p>
          <a:p>
            <a:pPr lvl="0"/>
            <a:endParaRPr lang="cs-CZ"/>
          </a:p>
          <a:p>
            <a:pPr lvl="0"/>
            <a:endParaRPr lang="cs-CZ"/>
          </a:p>
        </p:txBody>
      </p:sp>
      <p:pic>
        <p:nvPicPr>
          <p:cNvPr id="4" name="Obrázek 1">
            <a:extLst>
              <a:ext uri="{FF2B5EF4-FFF2-40B4-BE49-F238E27FC236}">
                <a16:creationId xmlns:a16="http://schemas.microsoft.com/office/drawing/2014/main" id="{13259AA9-523C-E717-9C6C-6524FB9C64B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41669" y="620685"/>
            <a:ext cx="8295116" cy="576857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F43AADB6-D7EB-6DD1-94BA-EA756BAB922C}"/>
              </a:ext>
            </a:extLst>
          </p:cNvPr>
          <p:cNvSpPr txBox="1"/>
          <p:nvPr/>
        </p:nvSpPr>
        <p:spPr>
          <a:xfrm>
            <a:off x="6816083" y="468739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E4CD75CB-E84D-CE60-58B1-ACAFD2BE43F6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F0C96-2EE7-772B-5106-74326E601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D6C52C47-7413-9CA1-72E0-94A60B8230D2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51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0B6BAE-E7D3-5B30-0BC1-37BA164D08B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cs-CZ" sz="2800" b="1" kern="1200" dirty="0">
                <a:solidFill>
                  <a:srgbClr val="000066"/>
                </a:solidFill>
              </a:rPr>
            </a:br>
            <a:r>
              <a:rPr lang="cs-CZ" sz="2400" b="1" kern="1200" dirty="0">
                <a:solidFill>
                  <a:srgbClr val="000066"/>
                </a:solidFill>
              </a:rPr>
              <a:t>Pojem osobnost - vývoj osobnosti</a:t>
            </a:r>
            <a:br>
              <a:rPr lang="cs-CZ" sz="3200" dirty="0">
                <a:solidFill>
                  <a:srgbClr val="000066"/>
                </a:solidFill>
              </a:rPr>
            </a:br>
            <a:endParaRPr lang="cs-CZ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E9E19E-3989-3182-287C-FC0E19DC60A7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Základní </a:t>
            </a:r>
            <a:r>
              <a:rPr lang="cs-CZ" sz="2000" b="1" dirty="0" err="1"/>
              <a:t>charakteristia</a:t>
            </a: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Periodizace životní dráhy člověka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Základní </a:t>
            </a:r>
            <a:r>
              <a:rPr lang="cs-CZ" sz="2000" b="1"/>
              <a:t>vývojová období</a:t>
            </a: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160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89DFCF97-A439-2633-BB39-17C903D27FAF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15100278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B55FC38C-19AE-CD2A-54BD-55EA1CCBEEBA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CC78030-1702-48B8-A08F-ABEA1C611F1A}" type="slidenum">
              <a:rPr/>
              <a:t>52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A283D983-41EB-3829-7BAB-4A5B75A5931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66508" y="1340647"/>
            <a:ext cx="10972800" cy="4176714"/>
          </a:xfrm>
        </p:spPr>
        <p:txBody>
          <a:bodyPr/>
          <a:lstStyle/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1600" dirty="0"/>
              <a:t>     </a:t>
            </a:r>
            <a:r>
              <a:rPr lang="cs-CZ" sz="2000" b="1" dirty="0"/>
              <a:t>Vývoj osobnosti - faktory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 dirty="0"/>
              <a:t>     </a:t>
            </a:r>
            <a:endParaRPr lang="cs-CZ" sz="2000" dirty="0"/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</a:t>
            </a:r>
            <a:r>
              <a:rPr lang="cs-CZ" sz="2000" b="1" dirty="0"/>
              <a:t>Biologické, vnitřní faktory</a:t>
            </a:r>
            <a:endParaRPr lang="cs-CZ" sz="2000" dirty="0"/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- faktory zděděné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- faktory vrozené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dirty="0"/>
              <a:t>     Proces zrání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AutoNum type="arabicPeriod" startAt="2"/>
            </a:pPr>
            <a:endParaRPr lang="cs-CZ" sz="2000" b="1" dirty="0"/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 dirty="0"/>
              <a:t>       Sociální, vnější </a:t>
            </a:r>
          </a:p>
          <a:p>
            <a:pPr marL="0" lvl="0" indent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 dirty="0"/>
              <a:t>       Socializace – </a:t>
            </a:r>
            <a:r>
              <a:rPr lang="cs-CZ" sz="2000" dirty="0"/>
              <a:t>proces zespolečenšťování člověka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 dirty="0"/>
              <a:t>       </a:t>
            </a:r>
            <a:r>
              <a:rPr lang="cs-CZ" sz="2000" dirty="0"/>
              <a:t>Vzdělávání</a:t>
            </a:r>
          </a:p>
          <a:p>
            <a:pPr lvl="0">
              <a:lnSpc>
                <a:spcPct val="90000"/>
              </a:lnSpc>
              <a:spcBef>
                <a:spcPts val="500"/>
              </a:spcBef>
              <a:buNone/>
            </a:pPr>
            <a:r>
              <a:rPr lang="cs-CZ" sz="2000" b="1" dirty="0"/>
              <a:t>       </a:t>
            </a:r>
            <a:r>
              <a:rPr lang="cs-CZ" sz="2000" dirty="0"/>
              <a:t>Výchova</a:t>
            </a:r>
          </a:p>
          <a:p>
            <a:pPr marL="800100" lvl="1" indent="-342900">
              <a:lnSpc>
                <a:spcPct val="90000"/>
              </a:lnSpc>
              <a:spcBef>
                <a:spcPts val="300"/>
              </a:spcBef>
              <a:buNone/>
            </a:pPr>
            <a:endParaRPr lang="cs-CZ" sz="1400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2BCE214-FB58-25BB-1634-10640AA83228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Pojem osobnost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Obdélník 5">
            <a:extLst>
              <a:ext uri="{FF2B5EF4-FFF2-40B4-BE49-F238E27FC236}">
                <a16:creationId xmlns:a16="http://schemas.microsoft.com/office/drawing/2014/main" id="{64A7A7BA-1EFE-9DE2-F67F-243CC84D15A1}"/>
              </a:ext>
            </a:extLst>
          </p:cNvPr>
          <p:cNvSpPr/>
          <p:nvPr/>
        </p:nvSpPr>
        <p:spPr>
          <a:xfrm>
            <a:off x="6960092" y="3645026"/>
            <a:ext cx="6096003" cy="120033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Na socializaci se podílejí: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     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- kulturní rámec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     - 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širší sociální okolí</a:t>
            </a:r>
          </a:p>
          <a:p>
            <a:pPr marL="0" marR="0" lvl="0" indent="0" algn="l" defTabSz="914400" rtl="0" fontAlgn="auto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      - </a:t>
            </a:r>
            <a:r>
              <a:rPr lang="cs-CZ" sz="20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malé sociální skupiny - </a:t>
            </a:r>
            <a:r>
              <a:rPr lang="cs-CZ" sz="2000" b="1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cs typeface="Arial" pitchFamily="34"/>
              </a:rPr>
              <a:t>rodina</a:t>
            </a:r>
          </a:p>
        </p:txBody>
      </p:sp>
      <p:sp>
        <p:nvSpPr>
          <p:cNvPr id="6" name="Zástupný symbol pro zápatí 1">
            <a:extLst>
              <a:ext uri="{FF2B5EF4-FFF2-40B4-BE49-F238E27FC236}">
                <a16:creationId xmlns:a16="http://schemas.microsoft.com/office/drawing/2014/main" id="{1FA51F8C-AAF2-99BA-D058-B4E98F663051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423230995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>
            <a:extLst>
              <a:ext uri="{FF2B5EF4-FFF2-40B4-BE49-F238E27FC236}">
                <a16:creationId xmlns:a16="http://schemas.microsoft.com/office/drawing/2014/main" id="{ECC6C222-1B40-B68A-1B4E-DA4BE30A7F6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196748"/>
            <a:ext cx="10972800" cy="4176714"/>
          </a:xfrm>
        </p:spPr>
        <p:txBody>
          <a:bodyPr/>
          <a:lstStyle/>
          <a:p>
            <a:pPr lvl="0"/>
            <a:r>
              <a:rPr lang="cs-CZ" b="1"/>
              <a:t> </a:t>
            </a:r>
            <a:r>
              <a:rPr lang="cs-CZ" sz="2000" b="1"/>
              <a:t>Základní vymezení pojmu tvořivost</a:t>
            </a: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Komplex vlastností (nejen schopností), které se projevují v činnosti jednotlivce nebo skupiny)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Výsledkem tvořivosti jsou pozitivní, hodnotné změny určitého objektu (část reality, věc, proces, jiný subjekt, skupina, vlastní osobnost apod.)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K charakteristickým vlastnostem produktu tvořivosti patří novost, jedinečnost, originalita, progresivita, hodnotnost, komunikovatelnost.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Faktory prostředí mohou tvořivost stimulovat a podporovat, nebo také omezovat či znemožňovat</a:t>
            </a:r>
          </a:p>
          <a:p>
            <a:pPr lvl="0"/>
            <a:endParaRPr lang="cs-CZ"/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28B21E1B-99FF-E084-AA09-6C1B94401E60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533A9AF-31A2-4CA7-83A1-FCD02FB3A612}" type="slidenum">
              <a:rPr/>
              <a:t>53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667FDD1-F0CA-1A08-45CC-B9FFE169F130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 dirty="0">
                <a:solidFill>
                  <a:srgbClr val="000066"/>
                </a:solidFill>
                <a:uFillTx/>
                <a:latin typeface="Arial"/>
                <a:cs typeface="Arial"/>
              </a:rPr>
              <a:t>Psychologie tvořivosti</a:t>
            </a:r>
            <a:endParaRPr lang="cs-CZ" sz="3200" b="0" i="0" u="none" strike="noStrike" kern="0" cap="none" spc="0" baseline="0" dirty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2549D4B1-3924-BF9A-37CE-BA544309DFBC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>
            <a:extLst>
              <a:ext uri="{FF2B5EF4-FFF2-40B4-BE49-F238E27FC236}">
                <a16:creationId xmlns:a16="http://schemas.microsoft.com/office/drawing/2014/main" id="{71C9EBA1-8592-CA6A-16B2-F04816DE4922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500"/>
              </a:spcBef>
            </a:pPr>
            <a:r>
              <a:rPr lang="cs-CZ" sz="2000" b="1"/>
              <a:t>Etapy tvůrčího procesu </a:t>
            </a:r>
            <a:endParaRPr lang="cs-CZ" sz="2000"/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 i="1"/>
              <a:t>     </a:t>
            </a:r>
            <a:r>
              <a:rPr lang="cs-CZ" sz="2000"/>
              <a:t>Orientace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Preparace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Inkubace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Iluminace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Realizace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Evaluace</a:t>
            </a:r>
          </a:p>
          <a:p>
            <a:pPr lvl="0"/>
            <a:endParaRPr lang="cs-CZ"/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85A083D0-0AAF-8FD7-74E4-1F797BD6C37B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2271E6B-FE96-486B-A4BB-512772763026}" type="slidenum">
              <a:rPr/>
              <a:t>54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AED5E3D5-6A21-A831-94FF-AC9F81D5964A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Psychologie tvořivosti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8A4E2B46-EA0C-721A-6452-7DE04250834A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>
            <a:extLst>
              <a:ext uri="{FF2B5EF4-FFF2-40B4-BE49-F238E27FC236}">
                <a16:creationId xmlns:a16="http://schemas.microsoft.com/office/drawing/2014/main" id="{C815B79D-BBF6-34C0-2326-C2B2D6B7E34F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500"/>
              </a:spcBef>
            </a:pPr>
            <a:r>
              <a:rPr lang="cs-CZ" sz="2000" b="1"/>
              <a:t>Faktory tvořivého myšlení</a:t>
            </a:r>
            <a:endParaRPr lang="cs-CZ" sz="2000"/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     Senzitivita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Fluence 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Flexibilita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 Originalita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Redefinice </a:t>
            </a:r>
          </a:p>
          <a:p>
            <a:pPr marL="0" lvl="0" indent="0">
              <a:lnSpc>
                <a:spcPct val="150000"/>
              </a:lnSpc>
              <a:spcBef>
                <a:spcPts val="500"/>
              </a:spcBef>
              <a:buNone/>
            </a:pPr>
            <a:r>
              <a:rPr lang="cs-CZ" sz="2000"/>
              <a:t>     Elaborace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i="1"/>
              <a:t> </a:t>
            </a:r>
            <a:endParaRPr lang="cs-CZ" sz="2000"/>
          </a:p>
          <a:p>
            <a:pPr lvl="0"/>
            <a:endParaRPr lang="cs-CZ"/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06BBF0AE-5C1E-77E6-DC4D-8AB76E292B6D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C882B75-1427-4441-BBB5-8F7FF4730B76}" type="slidenum">
              <a:rPr/>
              <a:t>55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153245D-DC10-88AF-A494-150913AB7143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Psychologie tvořivosti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93587978-0F5B-DEE3-CD61-75AFF6A254DA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>
            <a:extLst>
              <a:ext uri="{FF2B5EF4-FFF2-40B4-BE49-F238E27FC236}">
                <a16:creationId xmlns:a16="http://schemas.microsoft.com/office/drawing/2014/main" id="{7A29E62E-AC6F-76CE-4A07-CD19AA06F61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340647"/>
            <a:ext cx="10972800" cy="4176714"/>
          </a:xfrm>
        </p:spPr>
        <p:txBody>
          <a:bodyPr/>
          <a:lstStyle/>
          <a:p>
            <a:pPr lvl="0">
              <a:spcBef>
                <a:spcPts val="500"/>
              </a:spcBef>
            </a:pPr>
            <a:r>
              <a:rPr lang="cs-CZ" sz="2000" b="1"/>
              <a:t>Bariéry tvořivosti</a:t>
            </a: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i="1"/>
              <a:t>a) kognitivní bariéry</a:t>
            </a: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tendence vymezovat problém příliš úzce, jednostranně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stereotypie vnímání, neschopnost vidět problém z různých hledisek, prezentovat ho odlišnými výrazovými prostředky (slova, čísla, kresba, model, metafora apod.)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neschopnost separovat podstatné od nepodstatného</a:t>
            </a:r>
          </a:p>
          <a:p>
            <a:pPr marL="0" lvl="0" indent="0">
              <a:spcBef>
                <a:spcPts val="500"/>
              </a:spcBef>
              <a:buNone/>
            </a:pP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chyby při rozlišování mezi příčinami a důsledky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6C7356FE-6D94-6AE4-8A01-AD836584C914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88BC4AB-A661-4F0F-8862-C4CA28AA4731}" type="slidenum">
              <a:rPr/>
              <a:t>56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D7DAA4F7-7409-4324-9000-510EC3F20C39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Psychologie tvořivosti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654BBCA8-CE07-363A-92BC-2E60C47BFDEF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>
            <a:extLst>
              <a:ext uri="{FF2B5EF4-FFF2-40B4-BE49-F238E27FC236}">
                <a16:creationId xmlns:a16="http://schemas.microsoft.com/office/drawing/2014/main" id="{D66D2A12-DBDC-ACB8-C607-5E74ED18C17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19669" y="1476408"/>
            <a:ext cx="10972800" cy="4176714"/>
          </a:xfrm>
        </p:spPr>
        <p:txBody>
          <a:bodyPr/>
          <a:lstStyle/>
          <a:p>
            <a:pPr marL="0" lvl="0" indent="0">
              <a:spcBef>
                <a:spcPts val="500"/>
              </a:spcBef>
              <a:buNone/>
            </a:pPr>
            <a:r>
              <a:rPr lang="cs-CZ" sz="2000" b="1" i="1"/>
              <a:t>b) bariéry intelektové</a:t>
            </a: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podprůměrná úroveň intelektu (ve smyslu schopnosti řešit intelektově náročné problémy)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deficity v oblasti kritického myšlení – ověřování důvěryhodnosti/spolehlivosti informací, sebekritika apod.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omezená fantazie a představivost, včetně víry v existenci jediného správného řešení každého problému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 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i="1"/>
              <a:t>c) bariéry emocionální</a:t>
            </a: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strach z udělání chyby a zesměšnění se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touha po jistotě a bezpečí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nedůvěra vůči lidem, spolupracovníkům, nadřízeným</a:t>
            </a:r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12AB9220-A77D-F110-7893-2167E9738096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8E9418E-05D2-4018-A067-EF044FE0FAD3}" type="slidenum">
              <a:rPr/>
              <a:t>57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7ACF77E-B0EF-243B-22C5-C6C030616967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Psychologie tvořivosti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F31AE14C-F143-7218-6763-EAD79BF82CDF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2">
            <a:extLst>
              <a:ext uri="{FF2B5EF4-FFF2-40B4-BE49-F238E27FC236}">
                <a16:creationId xmlns:a16="http://schemas.microsoft.com/office/drawing/2014/main" id="{AAF8EEC1-8081-AC80-59A1-612C491C97C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98290" y="1629488"/>
            <a:ext cx="10972800" cy="4176714"/>
          </a:xfrm>
        </p:spPr>
        <p:txBody>
          <a:bodyPr/>
          <a:lstStyle/>
          <a:p>
            <a:pPr marL="0" lvl="0" indent="0">
              <a:spcBef>
                <a:spcPts val="500"/>
              </a:spcBef>
              <a:buNone/>
            </a:pPr>
            <a:r>
              <a:rPr lang="cs-CZ" sz="2000" b="1" i="1"/>
              <a:t>d) bariéry kulturní</a:t>
            </a: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některé tradice a zakořeněné názory (takhle to děláme již x let a vždy to stačilo)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některé normy (V práci se má pracovat a ne hrát si. Dospělí mají být rozumní a vážní atd.)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v tzv. euroatlantické civilizaci rozšířený mýtus racionality jako hodnoty předčívá emoce, iracionalitu atd. (Nefantazíruj a dělej už něco).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 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 b="1" i="1"/>
              <a:t>e) bariéry prostředí</a:t>
            </a:r>
            <a:endParaRPr lang="cs-CZ" sz="2000"/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technické překážky (vybavení, prostředky, pracovní podmínky …)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organizační bariéry (špatná organizace práce, neprůchodné hierarchie atd.)</a:t>
            </a:r>
          </a:p>
          <a:p>
            <a:pPr marL="0" lvl="0" indent="0">
              <a:spcBef>
                <a:spcPts val="500"/>
              </a:spcBef>
              <a:buNone/>
            </a:pPr>
            <a:r>
              <a:rPr lang="cs-CZ" sz="2000"/>
              <a:t>- konfliktní atmosféra na pracovišti, přehnaná soutěživost, strach atd.</a:t>
            </a:r>
          </a:p>
          <a:p>
            <a:pPr lvl="0"/>
            <a:endParaRPr lang="cs-CZ"/>
          </a:p>
        </p:txBody>
      </p:sp>
      <p:sp>
        <p:nvSpPr>
          <p:cNvPr id="3" name="Zástupný symbol pro číslo snímku 5">
            <a:extLst>
              <a:ext uri="{FF2B5EF4-FFF2-40B4-BE49-F238E27FC236}">
                <a16:creationId xmlns:a16="http://schemas.microsoft.com/office/drawing/2014/main" id="{EF9FD85B-B7C3-AFC5-BE95-49706A123C8F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0EC8791-F6F7-4526-9ED4-46DD4AFBF22B}" type="slidenum">
              <a:rPr/>
              <a:t>58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21B8DEB-C423-B159-22E8-FA4BC93C32C0}"/>
              </a:ext>
            </a:extLst>
          </p:cNvPr>
          <p:cNvSpPr txBox="1"/>
          <p:nvPr/>
        </p:nvSpPr>
        <p:spPr>
          <a:xfrm>
            <a:off x="719669" y="548676"/>
            <a:ext cx="10972800" cy="9350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66"/>
                </a:solidFill>
                <a:uFillTx/>
                <a:latin typeface="Arial"/>
                <a:cs typeface="Arial"/>
              </a:rPr>
              <a:t>Psychologie tvořivosti</a:t>
            </a:r>
            <a:endParaRPr lang="cs-CZ" sz="3200" b="0" i="0" u="none" strike="noStrike" kern="0" cap="none" spc="0" baseline="0">
              <a:solidFill>
                <a:srgbClr val="000066"/>
              </a:solidFill>
              <a:uFillTx/>
              <a:latin typeface="Arial"/>
              <a:cs typeface="Arial"/>
            </a:endParaRPr>
          </a:p>
        </p:txBody>
      </p:sp>
      <p:sp>
        <p:nvSpPr>
          <p:cNvPr id="5" name="Zástupný symbol pro zápatí 1">
            <a:extLst>
              <a:ext uri="{FF2B5EF4-FFF2-40B4-BE49-F238E27FC236}">
                <a16:creationId xmlns:a16="http://schemas.microsoft.com/office/drawing/2014/main" id="{46A6E9A4-6C56-F1BE-CF94-6FB02E148BC4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498F96-AA5A-E819-1E1C-4B9F43D38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FFCF42DC-F742-F808-7DE3-8BC88C948C91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59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E3C2E8-4616-4276-0F9E-273C3DD25EE5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b="1" dirty="0"/>
              <a:t>Emoce a emocionalita člověka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E61EA12-89B9-D353-71CC-95E2CEE16ACC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Emoce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Fenomenologický popis emocí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Vybrané komplexní lidské emoce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Obecné charakteristiky emocí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Funkce emocí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Jak negativní emoce ovlivňují lidské zdraví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b="1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D955DB99-B26F-33C9-9992-3CA2415946FA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71845121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24FD1-F7A3-95C8-C1A0-E87F9FABC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B0501764-3EF7-ECE0-5203-B011E2E1C442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60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91CF13-6B0F-C56A-6BE6-47535DF793D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b="1" dirty="0"/>
              <a:t>Zátěžové situace, stres, adaptace, </a:t>
            </a:r>
            <a:r>
              <a:rPr lang="cs-CZ" sz="2400" b="1" dirty="0" err="1"/>
              <a:t>coping</a:t>
            </a:r>
            <a:endParaRPr lang="cs-CZ" sz="2400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327784-502A-EB9A-F531-790CD964AA5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Zátěžové situace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Frustrace a deprivace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Stres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 Biologický pohled na stres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Psychologický pohled na stres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Stresory a charakteristické znaky stresových situací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dirty="0"/>
              <a:t>Příznaky prožívaného stresu</a:t>
            </a:r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Adaptace a </a:t>
            </a:r>
            <a:r>
              <a:rPr lang="cs-CZ" sz="2000" b="1" dirty="0" err="1"/>
              <a:t>coping</a:t>
            </a:r>
            <a:endParaRPr lang="cs-CZ" sz="2000" b="1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Strategie zvládání stresu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400" b="1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2000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1800" b="1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1EAE191B-8E0D-AD73-F38E-8EC2422CA648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62402781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03DE9-90B3-BE74-E448-6037ECBB0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A30B5AC1-0B6A-7CA8-DC13-6D3AD84FCA39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61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5DC06C-684E-7F2B-2000-58D94B7EC60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b="1" dirty="0"/>
              <a:t>Literatura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451D60-DFD4-D481-3A3C-C5D503D1872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sz="2000" b="1" dirty="0"/>
              <a:t>Použitá a doporučená literatura</a:t>
            </a:r>
          </a:p>
          <a:p>
            <a:pPr marL="0" lvl="0" indent="0">
              <a:buNone/>
            </a:pPr>
            <a:r>
              <a:rPr lang="cs-CZ" sz="2000" dirty="0"/>
              <a:t>ZACHAROVÁ, E. </a:t>
            </a:r>
            <a:r>
              <a:rPr lang="cs-CZ" sz="2000" i="1" dirty="0"/>
              <a:t>Zdravotnická psychologie: teorie a praktická cvičení.</a:t>
            </a:r>
            <a:r>
              <a:rPr lang="cs-CZ" sz="2000" dirty="0"/>
              <a:t> 1. vydání. Praha:: Grada, 2017. ISBN 978-80-271-0155-9. </a:t>
            </a:r>
            <a:r>
              <a:rPr lang="cs-CZ" sz="2000" u="sng" dirty="0" err="1">
                <a:hlinkClick r:id="rId2"/>
              </a:rPr>
              <a:t>info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r>
              <a:rPr lang="cs-CZ" sz="2000" dirty="0"/>
              <a:t>THOROVÁ, K. </a:t>
            </a:r>
            <a:r>
              <a:rPr lang="cs-CZ" sz="2000" i="1" dirty="0"/>
              <a:t>Vývojová psychologie: proměny lidské psychiky od početí po smrt.</a:t>
            </a:r>
            <a:r>
              <a:rPr lang="cs-CZ" sz="2000" dirty="0"/>
              <a:t> Praha: Portál, 2015. ISBN 978-80-262-0714-6. </a:t>
            </a:r>
            <a:r>
              <a:rPr lang="cs-CZ" sz="2000" u="sng" dirty="0" err="1">
                <a:hlinkClick r:id="rId3"/>
              </a:rPr>
              <a:t>info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r>
              <a:rPr lang="cs-CZ" sz="2000" dirty="0"/>
              <a:t>HAYESOVÁ, N. </a:t>
            </a:r>
            <a:r>
              <a:rPr lang="cs-CZ" sz="2000" i="1" dirty="0"/>
              <a:t>Základy sociální psychologie.</a:t>
            </a:r>
            <a:r>
              <a:rPr lang="cs-CZ" sz="2000" dirty="0"/>
              <a:t> 6. vyd. Praha: Portál, 2011. </a:t>
            </a:r>
            <a:r>
              <a:rPr lang="cs-CZ" sz="2000" u="sng" dirty="0" err="1">
                <a:hlinkClick r:id="rId4"/>
              </a:rPr>
              <a:t>info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r>
              <a:rPr lang="cs-CZ" sz="2000" dirty="0"/>
              <a:t>HUNT, M. </a:t>
            </a:r>
            <a:r>
              <a:rPr lang="cs-CZ" sz="2000" i="1" dirty="0"/>
              <a:t>Dějiny psychologie.</a:t>
            </a:r>
            <a:r>
              <a:rPr lang="cs-CZ" sz="2000" dirty="0"/>
              <a:t> 4. vyd. Praha:: Portál, 2015. ISBN 978-80-7367-814-2. </a:t>
            </a:r>
            <a:r>
              <a:rPr lang="cs-CZ" sz="2000" u="sng" dirty="0" err="1">
                <a:hlinkClick r:id="rId5"/>
              </a:rPr>
              <a:t>info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r>
              <a:rPr lang="cs-CZ" sz="2000" dirty="0"/>
              <a:t>VÁGNEROVÁ, M. </a:t>
            </a:r>
            <a:r>
              <a:rPr lang="cs-CZ" sz="2000" i="1" dirty="0"/>
              <a:t>Současná psychopatologie pro pomáhající profese.</a:t>
            </a:r>
            <a:r>
              <a:rPr lang="cs-CZ" sz="2000" dirty="0"/>
              <a:t> Praha:: Portál, 2014. ISBN 978-80-262-0696-5. </a:t>
            </a:r>
            <a:r>
              <a:rPr lang="cs-CZ" sz="2000" u="sng" dirty="0" err="1">
                <a:hlinkClick r:id="rId6"/>
              </a:rPr>
              <a:t>info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endParaRPr lang="cs-CZ" sz="2000" dirty="0"/>
          </a:p>
          <a:p>
            <a:pPr marL="0" lvl="0" indent="0">
              <a:lnSpc>
                <a:spcPct val="80000"/>
              </a:lnSpc>
              <a:spcBef>
                <a:spcPts val="400"/>
              </a:spcBef>
              <a:buNone/>
            </a:pPr>
            <a:r>
              <a:rPr lang="cs-CZ" altLang="cs-CZ" sz="2000" dirty="0"/>
              <a:t>HELUS Z. </a:t>
            </a:r>
            <a:r>
              <a:rPr lang="cs-CZ" altLang="cs-CZ" sz="2000" i="1" dirty="0"/>
              <a:t>Úvod do psychologie. </a:t>
            </a:r>
            <a:r>
              <a:rPr lang="cs-CZ" altLang="cs-CZ" sz="2000" dirty="0"/>
              <a:t>Praha: Grada 2011. 344 s. ISBN 978-80-247- 3037-0</a:t>
            </a:r>
            <a:endParaRPr lang="cs-CZ" sz="200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6B54631F-E346-DF3E-AB8F-D8F8423D7B87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30770234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861BF-19B1-BE31-E3C3-A560A1499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D36376A9-A4A3-AF33-597F-2759EFA10DDC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62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838400C-329D-4237-C8C6-5EC96F85286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b="1" dirty="0"/>
              <a:t>Literatura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E24A24-F5E0-7051-0770-7B065A2AF33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81320" y="1049909"/>
            <a:ext cx="10972800" cy="3709195"/>
          </a:xfrm>
        </p:spPr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marL="0" lvl="0" indent="0">
              <a:buNone/>
            </a:pPr>
            <a:r>
              <a:rPr lang="cs-CZ" sz="2000" dirty="0"/>
              <a:t>KUČERA, D. </a:t>
            </a:r>
            <a:r>
              <a:rPr lang="cs-CZ" sz="2000" i="1" dirty="0"/>
              <a:t>Moderní psychologie: hlavní obory a témata současné psychologické vědy.</a:t>
            </a:r>
            <a:r>
              <a:rPr lang="cs-CZ" sz="2000" dirty="0"/>
              <a:t> 1. vyd. Praha: Grada, 2013. ISBN 978-80-247-4621-0. </a:t>
            </a:r>
            <a:r>
              <a:rPr lang="cs-CZ" sz="2000" u="sng" dirty="0" err="1">
                <a:hlinkClick r:id="rId2"/>
              </a:rPr>
              <a:t>info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r>
              <a:rPr lang="cs-CZ" sz="2000" dirty="0"/>
              <a:t>ATKINSON, R L. </a:t>
            </a:r>
            <a:r>
              <a:rPr lang="cs-CZ" sz="2000" i="1" dirty="0"/>
              <a:t>Psychologie Atkinsonové a </a:t>
            </a:r>
            <a:r>
              <a:rPr lang="cs-CZ" sz="2000" i="1" dirty="0" err="1"/>
              <a:t>Hilgarda</a:t>
            </a:r>
            <a:r>
              <a:rPr lang="cs-CZ" sz="2000" i="1" dirty="0"/>
              <a:t>.</a:t>
            </a:r>
            <a:r>
              <a:rPr lang="cs-CZ" sz="2000" dirty="0"/>
              <a:t> 3. vyd. Praha: Portál, 2012. ISBN 978-80-262-0083-3. </a:t>
            </a:r>
            <a:r>
              <a:rPr lang="cs-CZ" sz="2000" u="sng" dirty="0" err="1">
                <a:hlinkClick r:id="rId3"/>
              </a:rPr>
              <a:t>info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r>
              <a:rPr lang="cs-CZ" sz="2000" dirty="0"/>
              <a:t>CAKIRPALOGLU, P. </a:t>
            </a:r>
            <a:r>
              <a:rPr lang="cs-CZ" sz="2000" i="1" dirty="0"/>
              <a:t>Úvod do psychologie osobnosti.</a:t>
            </a:r>
            <a:r>
              <a:rPr lang="cs-CZ" sz="2000" dirty="0"/>
              <a:t> Praha: Grada,, 2012. ISBN 978-80-247-4033-1. </a:t>
            </a:r>
            <a:r>
              <a:rPr lang="cs-CZ" sz="2000" u="sng" dirty="0" err="1">
                <a:hlinkClick r:id="rId4"/>
              </a:rPr>
              <a:t>info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r>
              <a:rPr lang="cs-CZ" sz="2000" dirty="0"/>
              <a:t>VENGLÁŘOVÁ, M. </a:t>
            </a:r>
            <a:r>
              <a:rPr lang="cs-CZ" sz="2000" i="1" dirty="0"/>
              <a:t>Sestry v nouzi. Syndrom vyhoření, </a:t>
            </a:r>
            <a:r>
              <a:rPr lang="cs-CZ" sz="2000" i="1" dirty="0" err="1"/>
              <a:t>mobbing</a:t>
            </a:r>
            <a:r>
              <a:rPr lang="cs-CZ" sz="2000" i="1" dirty="0"/>
              <a:t>, </a:t>
            </a:r>
            <a:r>
              <a:rPr lang="cs-CZ" sz="2000" i="1" dirty="0" err="1"/>
              <a:t>bossing</a:t>
            </a:r>
            <a:r>
              <a:rPr lang="cs-CZ" sz="2000" dirty="0"/>
              <a:t>. Praha: Grada, 2011. ISBN 978-80-247-3174-2. </a:t>
            </a:r>
            <a:r>
              <a:rPr lang="cs-CZ" sz="2000" u="sng" dirty="0" err="1">
                <a:hlinkClick r:id="rId5"/>
              </a:rPr>
              <a:t>info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r>
              <a:rPr lang="cs-CZ" sz="2000" dirty="0"/>
              <a:t>ZACHAROVÁ, E a J ŠIMÍČKOVÁ-ČÍŽKOVÁ. </a:t>
            </a:r>
            <a:r>
              <a:rPr lang="cs-CZ" sz="2000" i="1" dirty="0"/>
              <a:t>Základy psychologie pro zdravotnické pracovníky.</a:t>
            </a:r>
            <a:r>
              <a:rPr lang="cs-CZ" sz="2000" dirty="0"/>
              <a:t> 1. vyd. Praha: Grada, 2011. ISBN 978-80-247-4062-1. </a:t>
            </a:r>
            <a:r>
              <a:rPr lang="cs-CZ" sz="2000" u="sng" dirty="0" err="1">
                <a:hlinkClick r:id="rId6"/>
              </a:rPr>
              <a:t>info</a:t>
            </a:r>
            <a:r>
              <a:rPr lang="cs-CZ" sz="2000" dirty="0"/>
              <a:t> </a:t>
            </a:r>
          </a:p>
          <a:p>
            <a:pPr marL="0" lvl="0" indent="0">
              <a:buNone/>
            </a:pPr>
            <a:r>
              <a:rPr lang="cs-CZ" sz="2000" dirty="0"/>
              <a:t>JANÁČKOVÁ, L. </a:t>
            </a:r>
            <a:r>
              <a:rPr lang="cs-CZ" sz="2000" i="1" dirty="0"/>
              <a:t>Základy zdravotnické psychologie</a:t>
            </a:r>
            <a:r>
              <a:rPr lang="cs-CZ" sz="2000" dirty="0"/>
              <a:t>. Praha: Triton, 2008. ISBN 978-80-7387-179-6. </a:t>
            </a:r>
            <a:r>
              <a:rPr lang="cs-CZ" sz="2000" u="sng" dirty="0" err="1">
                <a:hlinkClick r:id="rId7"/>
              </a:rPr>
              <a:t>info</a:t>
            </a:r>
            <a:r>
              <a:rPr lang="cs-CZ" sz="2000" dirty="0"/>
              <a:t> </a:t>
            </a:r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1600" dirty="0"/>
          </a:p>
        </p:txBody>
      </p:sp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0ABD0F22-6FEB-43E1-4EC0-3A33824B7287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73214422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295B0F-7DB2-01BB-4550-DDC49D49C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5">
            <a:extLst>
              <a:ext uri="{FF2B5EF4-FFF2-40B4-BE49-F238E27FC236}">
                <a16:creationId xmlns:a16="http://schemas.microsoft.com/office/drawing/2014/main" id="{2E19A26E-6F56-4C0D-42C7-62C05059B475}"/>
              </a:ext>
            </a:extLst>
          </p:cNvPr>
          <p:cNvSpPr txBox="1"/>
          <p:nvPr/>
        </p:nvSpPr>
        <p:spPr>
          <a:xfrm>
            <a:off x="10801350" y="5805489"/>
            <a:ext cx="768352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75637A6-F189-4BAF-98DD-2D906F4838C1}" type="slidenum">
              <a:rPr/>
              <a:t>63</a:t>
            </a:fld>
            <a:endParaRPr lang="cs-CZ" sz="2000" b="0" i="0" u="none" strike="noStrike" kern="1200" cap="none" spc="0" baseline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96B8A2B-D65B-B1A5-B945-05847B3EDBA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7D5375-86EE-0936-3B7B-811DC2A5538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80000"/>
              </a:lnSpc>
              <a:spcBef>
                <a:spcPts val="400"/>
              </a:spcBef>
              <a:buNone/>
            </a:pPr>
            <a:endParaRPr lang="cs-CZ" sz="1600" dirty="0"/>
          </a:p>
          <a:p>
            <a:pPr lvl="0">
              <a:lnSpc>
                <a:spcPct val="80000"/>
              </a:lnSpc>
              <a:spcBef>
                <a:spcPts val="400"/>
              </a:spcBef>
              <a:buChar char="-"/>
            </a:pPr>
            <a:endParaRPr lang="cs-CZ" sz="1600" dirty="0"/>
          </a:p>
        </p:txBody>
      </p:sp>
      <p:pic>
        <p:nvPicPr>
          <p:cNvPr id="5" name="Obrázek 1">
            <a:extLst>
              <a:ext uri="{FF2B5EF4-FFF2-40B4-BE49-F238E27FC236}">
                <a16:creationId xmlns:a16="http://schemas.microsoft.com/office/drawing/2014/main" id="{38494008-B151-F7DD-1161-3B1E1079C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7057" y="2639786"/>
            <a:ext cx="1738438" cy="157842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Zástupný symbol pro zápatí 2">
            <a:extLst>
              <a:ext uri="{FF2B5EF4-FFF2-40B4-BE49-F238E27FC236}">
                <a16:creationId xmlns:a16="http://schemas.microsoft.com/office/drawing/2014/main" id="{FE86547C-2FD1-2EC1-DFB0-FC55E09145B5}"/>
              </a:ext>
            </a:extLst>
          </p:cNvPr>
          <p:cNvSpPr txBox="1"/>
          <p:nvPr/>
        </p:nvSpPr>
        <p:spPr>
          <a:xfrm>
            <a:off x="719669" y="5805489"/>
            <a:ext cx="2352001" cy="476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2000" b="0" i="0" u="none" strike="noStrike" kern="1200" cap="none" spc="0" baseline="0" dirty="0">
              <a:solidFill>
                <a:srgbClr val="000066"/>
              </a:solidFill>
              <a:uFillTx/>
              <a:latin typeface="Arial" pitchFamily="34"/>
              <a:cs typeface="Arial" pitchFamily="34"/>
            </a:endParaRPr>
          </a:p>
        </p:txBody>
      </p:sp>
    </p:spTree>
    <p:extLst>
      <p:ext uri="{BB962C8B-B14F-4D97-AF65-F5344CB8AC3E}">
        <p14:creationId xmlns:p14="http://schemas.microsoft.com/office/powerpoint/2010/main" val="2833017752"/>
      </p:ext>
    </p:extLst>
  </p:cSld>
  <p:clrMapOvr>
    <a:masterClrMapping/>
  </p:clrMapOvr>
</p:sld>
</file>

<file path=ppt/theme/theme1.xml><?xml version="1.0" encoding="utf-8"?>
<a:theme xmlns:a="http://schemas.openxmlformats.org/drawingml/2006/main" name="MotivVSH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MotivVSH</Template>
  <TotalTime>527</TotalTime>
  <Words>3043</Words>
  <Application>Microsoft Office PowerPoint</Application>
  <PresentationFormat>Širokoúhlá obrazovka</PresentationFormat>
  <Paragraphs>746</Paragraphs>
  <Slides>63</Slides>
  <Notes>13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63</vt:i4>
      </vt:variant>
    </vt:vector>
  </HeadingPairs>
  <TitlesOfParts>
    <vt:vector size="67" baseType="lpstr">
      <vt:lpstr>Aptos</vt:lpstr>
      <vt:lpstr>Arial</vt:lpstr>
      <vt:lpstr>Wingdings</vt:lpstr>
      <vt:lpstr>MotivVSH</vt:lpstr>
      <vt:lpstr>Obecná a vývojová psychologie    doc.Mgr.Ing. Karel Chadt,CSc</vt:lpstr>
      <vt:lpstr>Zkouška</vt:lpstr>
      <vt:lpstr>Prezentace aplikace PowerPoint</vt:lpstr>
      <vt:lpstr>Předmět zkoumání</vt:lpstr>
      <vt:lpstr>Prezentace aplikace PowerPoint</vt:lpstr>
      <vt:lpstr>Prezentace aplikace PowerPoint</vt:lpstr>
      <vt:lpstr> Vznik a vývoj vědecké psychologie</vt:lpstr>
      <vt:lpstr> Vznik a vývoj vědecké psychologie</vt:lpstr>
      <vt:lpstr> Vznik a vývoj vědecké psychologie</vt:lpstr>
      <vt:lpstr> Vznik a vývoj vědecké psychologie   </vt:lpstr>
      <vt:lpstr> Vznik a vývoj vědecké psychologie</vt:lpstr>
      <vt:lpstr>  Psychologický výzkum  </vt:lpstr>
      <vt:lpstr> Metody psychologie</vt:lpstr>
      <vt:lpstr> Metody psychologie</vt:lpstr>
      <vt:lpstr> Metody psychologie</vt:lpstr>
      <vt:lpstr> Metody psychologie</vt:lpstr>
      <vt:lpstr> Metody psychologie</vt:lpstr>
      <vt:lpstr> Metody psychologie</vt:lpstr>
      <vt:lpstr>Prezentace aplikace PowerPoint</vt:lpstr>
      <vt:lpstr>  Lidská psychika</vt:lpstr>
      <vt:lpstr>Lidská psychika - Psychický proces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Vnímání</vt:lpstr>
      <vt:lpstr>Prezentace aplikace PowerPoint</vt:lpstr>
      <vt:lpstr>Učení</vt:lpstr>
      <vt:lpstr>Prezentace aplikace PowerPoint</vt:lpstr>
      <vt:lpstr>Paměť</vt:lpstr>
      <vt:lpstr>Paměť</vt:lpstr>
      <vt:lpstr>Paměť</vt:lpstr>
      <vt:lpstr>Paměť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Pojem osobnost dynamika osobnosti </vt:lpstr>
      <vt:lpstr> Pojem osobnost dynamika osobnosti </vt:lpstr>
      <vt:lpstr> Pojem osobnost dynamika osobnosti </vt:lpstr>
      <vt:lpstr>Prezentace aplikace PowerPoint</vt:lpstr>
      <vt:lpstr>Prezentace aplikace PowerPoint</vt:lpstr>
      <vt:lpstr>Prezentace aplikace PowerPoint</vt:lpstr>
      <vt:lpstr>Prezentace aplikace PowerPoint</vt:lpstr>
      <vt:lpstr> Pojem osobnost - vývoj osobnosti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Emoce a emocionalita člověka</vt:lpstr>
      <vt:lpstr>Zátěžové situace, stres, adaptace, coping</vt:lpstr>
      <vt:lpstr>Literatura</vt:lpstr>
      <vt:lpstr>Literatura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Chadt Karel</dc:creator>
  <cp:lastModifiedBy>Karel Chadt</cp:lastModifiedBy>
  <cp:revision>12</cp:revision>
  <dcterms:created xsi:type="dcterms:W3CDTF">2025-04-25T07:16:42Z</dcterms:created>
  <dcterms:modified xsi:type="dcterms:W3CDTF">2026-10-11T11:31:45Z</dcterms:modified>
</cp:coreProperties>
</file>